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4"/>
  </p:notesMasterIdLst>
  <p:handoutMasterIdLst>
    <p:handoutMasterId r:id="rId105"/>
  </p:handoutMasterIdLst>
  <p:sldIdLst>
    <p:sldId id="256" r:id="rId2"/>
    <p:sldId id="257" r:id="rId3"/>
    <p:sldId id="258" r:id="rId4"/>
    <p:sldId id="259" r:id="rId5"/>
    <p:sldId id="298" r:id="rId6"/>
    <p:sldId id="299" r:id="rId7"/>
    <p:sldId id="277" r:id="rId8"/>
    <p:sldId id="260" r:id="rId9"/>
    <p:sldId id="261" r:id="rId10"/>
    <p:sldId id="262" r:id="rId11"/>
    <p:sldId id="300" r:id="rId12"/>
    <p:sldId id="265" r:id="rId13"/>
    <p:sldId id="269" r:id="rId14"/>
    <p:sldId id="270" r:id="rId15"/>
    <p:sldId id="271" r:id="rId16"/>
    <p:sldId id="272" r:id="rId17"/>
    <p:sldId id="273" r:id="rId18"/>
    <p:sldId id="274" r:id="rId19"/>
    <p:sldId id="384" r:id="rId20"/>
    <p:sldId id="275" r:id="rId21"/>
    <p:sldId id="276" r:id="rId22"/>
    <p:sldId id="306" r:id="rId23"/>
    <p:sldId id="305" r:id="rId24"/>
    <p:sldId id="289" r:id="rId25"/>
    <p:sldId id="311" r:id="rId26"/>
    <p:sldId id="336" r:id="rId27"/>
    <p:sldId id="337" r:id="rId28"/>
    <p:sldId id="340" r:id="rId29"/>
    <p:sldId id="369" r:id="rId30"/>
    <p:sldId id="373" r:id="rId31"/>
    <p:sldId id="377" r:id="rId32"/>
    <p:sldId id="368" r:id="rId33"/>
    <p:sldId id="341" r:id="rId34"/>
    <p:sldId id="378" r:id="rId35"/>
    <p:sldId id="386" r:id="rId36"/>
    <p:sldId id="342" r:id="rId37"/>
    <p:sldId id="385" r:id="rId38"/>
    <p:sldId id="343" r:id="rId39"/>
    <p:sldId id="392" r:id="rId40"/>
    <p:sldId id="390" r:id="rId41"/>
    <p:sldId id="391" r:id="rId42"/>
    <p:sldId id="393" r:id="rId43"/>
    <p:sldId id="310" r:id="rId44"/>
    <p:sldId id="290" r:id="rId45"/>
    <p:sldId id="379" r:id="rId46"/>
    <p:sldId id="291" r:id="rId47"/>
    <p:sldId id="312" r:id="rId48"/>
    <p:sldId id="292" r:id="rId49"/>
    <p:sldId id="394" r:id="rId50"/>
    <p:sldId id="293" r:id="rId51"/>
    <p:sldId id="294" r:id="rId52"/>
    <p:sldId id="313" r:id="rId53"/>
    <p:sldId id="387" r:id="rId54"/>
    <p:sldId id="380" r:id="rId55"/>
    <p:sldId id="344" r:id="rId56"/>
    <p:sldId id="315" r:id="rId57"/>
    <p:sldId id="345" r:id="rId58"/>
    <p:sldId id="347" r:id="rId59"/>
    <p:sldId id="319" r:id="rId60"/>
    <p:sldId id="352" r:id="rId61"/>
    <p:sldId id="346" r:id="rId62"/>
    <p:sldId id="348" r:id="rId63"/>
    <p:sldId id="321" r:id="rId64"/>
    <p:sldId id="316" r:id="rId65"/>
    <p:sldId id="349" r:id="rId66"/>
    <p:sldId id="350" r:id="rId67"/>
    <p:sldId id="355" r:id="rId68"/>
    <p:sldId id="364" r:id="rId69"/>
    <p:sldId id="360" r:id="rId70"/>
    <p:sldId id="363" r:id="rId71"/>
    <p:sldId id="353" r:id="rId72"/>
    <p:sldId id="354" r:id="rId73"/>
    <p:sldId id="351" r:id="rId74"/>
    <p:sldId id="317" r:id="rId75"/>
    <p:sldId id="295" r:id="rId76"/>
    <p:sldId id="388" r:id="rId77"/>
    <p:sldId id="322" r:id="rId78"/>
    <p:sldId id="296" r:id="rId79"/>
    <p:sldId id="381" r:id="rId80"/>
    <p:sldId id="333" r:id="rId81"/>
    <p:sldId id="324" r:id="rId82"/>
    <p:sldId id="325" r:id="rId83"/>
    <p:sldId id="332" r:id="rId84"/>
    <p:sldId id="334" r:id="rId85"/>
    <p:sldId id="326" r:id="rId86"/>
    <p:sldId id="327" r:id="rId87"/>
    <p:sldId id="383" r:id="rId88"/>
    <p:sldId id="382" r:id="rId89"/>
    <p:sldId id="331" r:id="rId90"/>
    <p:sldId id="389" r:id="rId91"/>
    <p:sldId id="365" r:id="rId92"/>
    <p:sldId id="366" r:id="rId93"/>
    <p:sldId id="307" r:id="rId94"/>
    <p:sldId id="301" r:id="rId95"/>
    <p:sldId id="302" r:id="rId96"/>
    <p:sldId id="303" r:id="rId97"/>
    <p:sldId id="304" r:id="rId98"/>
    <p:sldId id="335" r:id="rId99"/>
    <p:sldId id="308" r:id="rId100"/>
    <p:sldId id="361" r:id="rId101"/>
    <p:sldId id="297" r:id="rId102"/>
    <p:sldId id="367" r:id="rId103"/>
  </p:sldIdLst>
  <p:sldSz cx="12192000" cy="6858000"/>
  <p:notesSz cx="6858000" cy="9296400"/>
  <p:defaultTextStyle>
    <a:defPPr>
      <a:defRPr lang="en-US"/>
    </a:defPPr>
    <a:lvl1pPr algn="ctr" rtl="0" fontAlgn="base">
      <a:spcBef>
        <a:spcPct val="0"/>
      </a:spcBef>
      <a:spcAft>
        <a:spcPct val="0"/>
      </a:spcAft>
      <a:defRPr sz="3200" kern="1200">
        <a:solidFill>
          <a:schemeClr val="tx1"/>
        </a:solidFill>
        <a:latin typeface="Times New Roman" pitchFamily="18" charset="0"/>
        <a:ea typeface="+mn-ea"/>
        <a:cs typeface="+mn-cs"/>
      </a:defRPr>
    </a:lvl1pPr>
    <a:lvl2pPr marL="457200" algn="ctr" rtl="0" fontAlgn="base">
      <a:spcBef>
        <a:spcPct val="0"/>
      </a:spcBef>
      <a:spcAft>
        <a:spcPct val="0"/>
      </a:spcAft>
      <a:defRPr sz="3200" kern="1200">
        <a:solidFill>
          <a:schemeClr val="tx1"/>
        </a:solidFill>
        <a:latin typeface="Times New Roman" pitchFamily="18" charset="0"/>
        <a:ea typeface="+mn-ea"/>
        <a:cs typeface="+mn-cs"/>
      </a:defRPr>
    </a:lvl2pPr>
    <a:lvl3pPr marL="914400" algn="ctr" rtl="0" fontAlgn="base">
      <a:spcBef>
        <a:spcPct val="0"/>
      </a:spcBef>
      <a:spcAft>
        <a:spcPct val="0"/>
      </a:spcAft>
      <a:defRPr sz="3200" kern="1200">
        <a:solidFill>
          <a:schemeClr val="tx1"/>
        </a:solidFill>
        <a:latin typeface="Times New Roman" pitchFamily="18" charset="0"/>
        <a:ea typeface="+mn-ea"/>
        <a:cs typeface="+mn-cs"/>
      </a:defRPr>
    </a:lvl3pPr>
    <a:lvl4pPr marL="1371600" algn="ctr" rtl="0" fontAlgn="base">
      <a:spcBef>
        <a:spcPct val="0"/>
      </a:spcBef>
      <a:spcAft>
        <a:spcPct val="0"/>
      </a:spcAft>
      <a:defRPr sz="3200" kern="1200">
        <a:solidFill>
          <a:schemeClr val="tx1"/>
        </a:solidFill>
        <a:latin typeface="Times New Roman" pitchFamily="18" charset="0"/>
        <a:ea typeface="+mn-ea"/>
        <a:cs typeface="+mn-cs"/>
      </a:defRPr>
    </a:lvl4pPr>
    <a:lvl5pPr marL="1828800" algn="ctr"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autoAdjust="0"/>
    <p:restoredTop sz="94683" autoAdjust="0"/>
  </p:normalViewPr>
  <p:slideViewPr>
    <p:cSldViewPr snapToGrid="0">
      <p:cViewPr varScale="1">
        <p:scale>
          <a:sx n="103" d="100"/>
          <a:sy n="103" d="100"/>
        </p:scale>
        <p:origin x="870" y="11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endParaRPr lang="en-US"/>
          </a:p>
        </p:txBody>
      </p:sp>
      <p:sp>
        <p:nvSpPr>
          <p:cNvPr id="129027" name="Rectangle 3"/>
          <p:cNvSpPr>
            <a:spLocks noGrp="1" noChangeArrowheads="1"/>
          </p:cNvSpPr>
          <p:nvPr>
            <p:ph type="dt" sz="quarter"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129028" name="Rectangle 4"/>
          <p:cNvSpPr>
            <a:spLocks noGrp="1" noChangeArrowheads="1"/>
          </p:cNvSpPr>
          <p:nvPr>
            <p:ph type="ftr" sz="quarter" idx="2"/>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endParaRPr lang="en-US"/>
          </a:p>
        </p:txBody>
      </p:sp>
      <p:sp>
        <p:nvSpPr>
          <p:cNvPr id="129029" name="Rectangle 5"/>
          <p:cNvSpPr>
            <a:spLocks noGrp="1" noChangeArrowheads="1"/>
          </p:cNvSpPr>
          <p:nvPr>
            <p:ph type="sldNum" sz="quarter" idx="3"/>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6C4B3927-B813-4312-9523-17805D82E6F5}" type="slidenum">
              <a:rPr lang="en-US"/>
              <a:pPr/>
              <a:t>‹#›</a:t>
            </a:fld>
            <a:endParaRPr lang="en-US"/>
          </a:p>
        </p:txBody>
      </p:sp>
    </p:spTree>
    <p:extLst>
      <p:ext uri="{BB962C8B-B14F-4D97-AF65-F5344CB8AC3E}">
        <p14:creationId xmlns:p14="http://schemas.microsoft.com/office/powerpoint/2010/main" val="278498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endParaRPr lang="en-US"/>
          </a:p>
        </p:txBody>
      </p:sp>
      <p:sp>
        <p:nvSpPr>
          <p:cNvPr id="7171" name="Rectangle 3"/>
          <p:cNvSpPr>
            <a:spLocks noGrp="1" noChangeArrowheads="1"/>
          </p:cNvSpPr>
          <p:nvPr>
            <p:ph type="dt"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7172" name="Rectangle 4"/>
          <p:cNvSpPr>
            <a:spLocks noGrp="1" noRot="1" noChangeAspect="1" noChangeArrowheads="1" noTextEdit="1"/>
          </p:cNvSpPr>
          <p:nvPr>
            <p:ph type="sldImg" idx="2"/>
          </p:nvPr>
        </p:nvSpPr>
        <p:spPr bwMode="auto">
          <a:xfrm>
            <a:off x="330200" y="696913"/>
            <a:ext cx="619760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5800" y="4416425"/>
            <a:ext cx="548640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endParaRPr lang="en-US"/>
          </a:p>
        </p:txBody>
      </p:sp>
      <p:sp>
        <p:nvSpPr>
          <p:cNvPr id="7175" name="Rectangle 7"/>
          <p:cNvSpPr>
            <a:spLocks noGrp="1" noChangeArrowheads="1"/>
          </p:cNvSpPr>
          <p:nvPr>
            <p:ph type="sldNum" sz="quarter" idx="5"/>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ACB0FAE-5F51-4C49-92A8-5007586907AB}" type="slidenum">
              <a:rPr lang="en-US"/>
              <a:pPr/>
              <a:t>‹#›</a:t>
            </a:fld>
            <a:endParaRPr lang="en-US"/>
          </a:p>
        </p:txBody>
      </p:sp>
    </p:spTree>
    <p:extLst>
      <p:ext uri="{BB962C8B-B14F-4D97-AF65-F5344CB8AC3E}">
        <p14:creationId xmlns:p14="http://schemas.microsoft.com/office/powerpoint/2010/main" val="92286839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AEAB5-F75F-43C5-BAA0-553C3246531A}" type="slidenum">
              <a:rPr lang="en-US"/>
              <a:pPr/>
              <a:t>1</a:t>
            </a:fld>
            <a:endParaRPr lang="en-US"/>
          </a:p>
        </p:txBody>
      </p:sp>
      <p:sp>
        <p:nvSpPr>
          <p:cNvPr id="8194" name="Rectangle 2"/>
          <p:cNvSpPr>
            <a:spLocks noGrp="1" noRot="1" noChangeAspect="1" noChangeArrowheads="1" noTextEdit="1"/>
          </p:cNvSpPr>
          <p:nvPr>
            <p:ph type="sldImg"/>
          </p:nvPr>
        </p:nvSpPr>
        <p:spPr>
          <a:xfrm>
            <a:off x="330200" y="696913"/>
            <a:ext cx="6197600" cy="3486150"/>
          </a:xfrm>
          <a:ln/>
        </p:spPr>
      </p:sp>
      <p:sp>
        <p:nvSpPr>
          <p:cNvPr id="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A3B29F-367F-40AE-ACF7-C65CCD00E41D}" type="slidenum">
              <a:rPr lang="en-US"/>
              <a:pPr/>
              <a:t>2</a:t>
            </a:fld>
            <a:endParaRPr lang="en-US"/>
          </a:p>
        </p:txBody>
      </p:sp>
      <p:sp>
        <p:nvSpPr>
          <p:cNvPr id="9218" name="Rectangle 2"/>
          <p:cNvSpPr>
            <a:spLocks noGrp="1" noRot="1" noChangeAspect="1" noChangeArrowheads="1" noTextEdit="1"/>
          </p:cNvSpPr>
          <p:nvPr>
            <p:ph type="sldImg"/>
          </p:nvPr>
        </p:nvSpPr>
        <p:spPr>
          <a:xfrm>
            <a:off x="330200" y="696913"/>
            <a:ext cx="6197600" cy="3486150"/>
          </a:xfrm>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0EB11CE4-CD9F-4634-9658-AECDDDA6EC17}" type="slidenum">
              <a:rPr lang="en-US" altLang="en-US" smtClean="0"/>
              <a:pPr algn="r" eaLnBrk="1" hangingPunct="1">
                <a:spcBef>
                  <a:spcPct val="0"/>
                </a:spcBef>
              </a:pPr>
              <a:t>55</a:t>
            </a:fld>
            <a:endParaRPr lang="en-US" altLang="en-US"/>
          </a:p>
        </p:txBody>
      </p:sp>
      <p:sp>
        <p:nvSpPr>
          <p:cNvPr id="46083" name="Rectangle 2"/>
          <p:cNvSpPr>
            <a:spLocks noGrp="1" noRot="1" noChangeAspect="1" noChangeArrowheads="1" noTextEdit="1"/>
          </p:cNvSpPr>
          <p:nvPr>
            <p:ph type="sldImg"/>
          </p:nvPr>
        </p:nvSpPr>
        <p:spPr>
          <a:xfrm>
            <a:off x="330200" y="696913"/>
            <a:ext cx="6197600" cy="3486150"/>
          </a:xfrm>
          <a:ln/>
        </p:spPr>
      </p:sp>
      <p:sp>
        <p:nvSpPr>
          <p:cNvPr id="46084"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6" name="Slide Number Placeholder 5"/>
          <p:cNvSpPr>
            <a:spLocks noGrp="1"/>
          </p:cNvSpPr>
          <p:nvPr>
            <p:ph type="sldNum" sz="quarter" idx="12"/>
          </p:nvPr>
        </p:nvSpPr>
        <p:spPr/>
        <p:txBody>
          <a:bodyPr/>
          <a:lstStyle>
            <a:lvl1pPr>
              <a:defRPr/>
            </a:lvl1pPr>
          </a:lstStyle>
          <a:p>
            <a:fld id="{E697F390-B704-459F-B84F-043ADFD9CDE7}" type="slidenum">
              <a:rPr lang="en-US"/>
              <a:pPr/>
              <a:t>‹#›</a:t>
            </a:fld>
            <a:endParaRPr lang="en-US"/>
          </a:p>
        </p:txBody>
      </p:sp>
    </p:spTree>
    <p:extLst>
      <p:ext uri="{BB962C8B-B14F-4D97-AF65-F5344CB8AC3E}">
        <p14:creationId xmlns:p14="http://schemas.microsoft.com/office/powerpoint/2010/main" val="213947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6" name="Slide Number Placeholder 5"/>
          <p:cNvSpPr>
            <a:spLocks noGrp="1"/>
          </p:cNvSpPr>
          <p:nvPr>
            <p:ph type="sldNum" sz="quarter" idx="12"/>
          </p:nvPr>
        </p:nvSpPr>
        <p:spPr/>
        <p:txBody>
          <a:bodyPr/>
          <a:lstStyle>
            <a:lvl1pPr>
              <a:defRPr/>
            </a:lvl1pPr>
          </a:lstStyle>
          <a:p>
            <a:fld id="{A1434010-FE88-4687-BE13-6B1BC2D78FCD}" type="slidenum">
              <a:rPr lang="en-US"/>
              <a:pPr/>
              <a:t>‹#›</a:t>
            </a:fld>
            <a:endParaRPr lang="en-US"/>
          </a:p>
        </p:txBody>
      </p:sp>
    </p:spTree>
    <p:extLst>
      <p:ext uri="{BB962C8B-B14F-4D97-AF65-F5344CB8AC3E}">
        <p14:creationId xmlns:p14="http://schemas.microsoft.com/office/powerpoint/2010/main" val="315186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0"/>
            <a:ext cx="30480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9408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6" name="Slide Number Placeholder 5"/>
          <p:cNvSpPr>
            <a:spLocks noGrp="1"/>
          </p:cNvSpPr>
          <p:nvPr>
            <p:ph type="sldNum" sz="quarter" idx="12"/>
          </p:nvPr>
        </p:nvSpPr>
        <p:spPr/>
        <p:txBody>
          <a:bodyPr/>
          <a:lstStyle>
            <a:lvl1pPr>
              <a:defRPr/>
            </a:lvl1pPr>
          </a:lstStyle>
          <a:p>
            <a:fld id="{452A1D04-4BD4-4275-940E-EC2FFE07D0BB}" type="slidenum">
              <a:rPr lang="en-US"/>
              <a:pPr/>
              <a:t>‹#›</a:t>
            </a:fld>
            <a:endParaRPr lang="en-US"/>
          </a:p>
        </p:txBody>
      </p:sp>
    </p:spTree>
    <p:extLst>
      <p:ext uri="{BB962C8B-B14F-4D97-AF65-F5344CB8AC3E}">
        <p14:creationId xmlns:p14="http://schemas.microsoft.com/office/powerpoint/2010/main" val="316363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6" name="Slide Number Placeholder 5"/>
          <p:cNvSpPr>
            <a:spLocks noGrp="1"/>
          </p:cNvSpPr>
          <p:nvPr>
            <p:ph type="sldNum" sz="quarter" idx="12"/>
          </p:nvPr>
        </p:nvSpPr>
        <p:spPr/>
        <p:txBody>
          <a:bodyPr/>
          <a:lstStyle>
            <a:lvl1pPr>
              <a:defRPr/>
            </a:lvl1pPr>
          </a:lstStyle>
          <a:p>
            <a:fld id="{B770096A-F184-4D32-B4B6-CE0F412E928C}" type="slidenum">
              <a:rPr lang="en-US"/>
              <a:pPr/>
              <a:t>‹#›</a:t>
            </a:fld>
            <a:endParaRPr lang="en-US"/>
          </a:p>
        </p:txBody>
      </p:sp>
    </p:spTree>
    <p:extLst>
      <p:ext uri="{BB962C8B-B14F-4D97-AF65-F5344CB8AC3E}">
        <p14:creationId xmlns:p14="http://schemas.microsoft.com/office/powerpoint/2010/main" val="126304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6" name="Slide Number Placeholder 5"/>
          <p:cNvSpPr>
            <a:spLocks noGrp="1"/>
          </p:cNvSpPr>
          <p:nvPr>
            <p:ph type="sldNum" sz="quarter" idx="12"/>
          </p:nvPr>
        </p:nvSpPr>
        <p:spPr/>
        <p:txBody>
          <a:bodyPr/>
          <a:lstStyle>
            <a:lvl1pPr>
              <a:defRPr/>
            </a:lvl1pPr>
          </a:lstStyle>
          <a:p>
            <a:fld id="{C988C56B-5CD4-4423-B190-95C06E463838}" type="slidenum">
              <a:rPr lang="en-US"/>
              <a:pPr/>
              <a:t>‹#›</a:t>
            </a:fld>
            <a:endParaRPr lang="en-US"/>
          </a:p>
        </p:txBody>
      </p:sp>
    </p:spTree>
    <p:extLst>
      <p:ext uri="{BB962C8B-B14F-4D97-AF65-F5344CB8AC3E}">
        <p14:creationId xmlns:p14="http://schemas.microsoft.com/office/powerpoint/2010/main" val="315692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5715000"/>
            <a:ext cx="5994400" cy="83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7" name="Slide Number Placeholder 6"/>
          <p:cNvSpPr>
            <a:spLocks noGrp="1"/>
          </p:cNvSpPr>
          <p:nvPr>
            <p:ph type="sldNum" sz="quarter" idx="12"/>
          </p:nvPr>
        </p:nvSpPr>
        <p:spPr/>
        <p:txBody>
          <a:bodyPr/>
          <a:lstStyle>
            <a:lvl1pPr>
              <a:defRPr/>
            </a:lvl1pPr>
          </a:lstStyle>
          <a:p>
            <a:fld id="{710CD0C4-AB3C-4D92-9E88-7902469514CB}" type="slidenum">
              <a:rPr lang="en-US"/>
              <a:pPr/>
              <a:t>‹#›</a:t>
            </a:fld>
            <a:endParaRPr lang="en-US"/>
          </a:p>
        </p:txBody>
      </p:sp>
    </p:spTree>
    <p:extLst>
      <p:ext uri="{BB962C8B-B14F-4D97-AF65-F5344CB8AC3E}">
        <p14:creationId xmlns:p14="http://schemas.microsoft.com/office/powerpoint/2010/main" val="257121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9" name="Slide Number Placeholder 8"/>
          <p:cNvSpPr>
            <a:spLocks noGrp="1"/>
          </p:cNvSpPr>
          <p:nvPr>
            <p:ph type="sldNum" sz="quarter" idx="12"/>
          </p:nvPr>
        </p:nvSpPr>
        <p:spPr/>
        <p:txBody>
          <a:bodyPr/>
          <a:lstStyle>
            <a:lvl1pPr>
              <a:defRPr/>
            </a:lvl1pPr>
          </a:lstStyle>
          <a:p>
            <a:fld id="{76C52A6F-7CEB-4EC3-B957-DFA2CC929093}" type="slidenum">
              <a:rPr lang="en-US"/>
              <a:pPr/>
              <a:t>‹#›</a:t>
            </a:fld>
            <a:endParaRPr lang="en-US"/>
          </a:p>
        </p:txBody>
      </p:sp>
    </p:spTree>
    <p:extLst>
      <p:ext uri="{BB962C8B-B14F-4D97-AF65-F5344CB8AC3E}">
        <p14:creationId xmlns:p14="http://schemas.microsoft.com/office/powerpoint/2010/main" val="112412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5" name="Slide Number Placeholder 4"/>
          <p:cNvSpPr>
            <a:spLocks noGrp="1"/>
          </p:cNvSpPr>
          <p:nvPr>
            <p:ph type="sldNum" sz="quarter" idx="12"/>
          </p:nvPr>
        </p:nvSpPr>
        <p:spPr/>
        <p:txBody>
          <a:bodyPr/>
          <a:lstStyle>
            <a:lvl1pPr>
              <a:defRPr/>
            </a:lvl1pPr>
          </a:lstStyle>
          <a:p>
            <a:fld id="{C676B8E5-9542-425C-8B16-57183C4E2747}" type="slidenum">
              <a:rPr lang="en-US"/>
              <a:pPr/>
              <a:t>‹#›</a:t>
            </a:fld>
            <a:endParaRPr lang="en-US"/>
          </a:p>
        </p:txBody>
      </p:sp>
    </p:spTree>
    <p:extLst>
      <p:ext uri="{BB962C8B-B14F-4D97-AF65-F5344CB8AC3E}">
        <p14:creationId xmlns:p14="http://schemas.microsoft.com/office/powerpoint/2010/main" val="169837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4" name="Slide Number Placeholder 3"/>
          <p:cNvSpPr>
            <a:spLocks noGrp="1"/>
          </p:cNvSpPr>
          <p:nvPr>
            <p:ph type="sldNum" sz="quarter" idx="12"/>
          </p:nvPr>
        </p:nvSpPr>
        <p:spPr/>
        <p:txBody>
          <a:bodyPr/>
          <a:lstStyle>
            <a:lvl1pPr>
              <a:defRPr/>
            </a:lvl1pPr>
          </a:lstStyle>
          <a:p>
            <a:fld id="{AEE13846-68D4-4474-8C4E-D68CA35B8D83}" type="slidenum">
              <a:rPr lang="en-US"/>
              <a:pPr/>
              <a:t>‹#›</a:t>
            </a:fld>
            <a:endParaRPr lang="en-US"/>
          </a:p>
        </p:txBody>
      </p:sp>
    </p:spTree>
    <p:extLst>
      <p:ext uri="{BB962C8B-B14F-4D97-AF65-F5344CB8AC3E}">
        <p14:creationId xmlns:p14="http://schemas.microsoft.com/office/powerpoint/2010/main" val="256525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7" name="Slide Number Placeholder 6"/>
          <p:cNvSpPr>
            <a:spLocks noGrp="1"/>
          </p:cNvSpPr>
          <p:nvPr>
            <p:ph type="sldNum" sz="quarter" idx="12"/>
          </p:nvPr>
        </p:nvSpPr>
        <p:spPr/>
        <p:txBody>
          <a:bodyPr/>
          <a:lstStyle>
            <a:lvl1pPr>
              <a:defRPr/>
            </a:lvl1pPr>
          </a:lstStyle>
          <a:p>
            <a:fld id="{E4DC7C9B-375D-4A33-8AA5-6F48A7FCEFD7}" type="slidenum">
              <a:rPr lang="en-US"/>
              <a:pPr/>
              <a:t>‹#›</a:t>
            </a:fld>
            <a:endParaRPr lang="en-US"/>
          </a:p>
        </p:txBody>
      </p:sp>
    </p:spTree>
    <p:extLst>
      <p:ext uri="{BB962C8B-B14F-4D97-AF65-F5344CB8AC3E}">
        <p14:creationId xmlns:p14="http://schemas.microsoft.com/office/powerpoint/2010/main" val="395861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Tanenbaum &amp; Van Steen, Distributed Systems: Principles and Paradigms, 2e, (c) 2007 Prentice-Hall, Inc. All rights reserved. 0-13-239227-5</a:t>
            </a:r>
          </a:p>
        </p:txBody>
      </p:sp>
      <p:sp>
        <p:nvSpPr>
          <p:cNvPr id="7" name="Slide Number Placeholder 6"/>
          <p:cNvSpPr>
            <a:spLocks noGrp="1"/>
          </p:cNvSpPr>
          <p:nvPr>
            <p:ph type="sldNum" sz="quarter" idx="12"/>
          </p:nvPr>
        </p:nvSpPr>
        <p:spPr/>
        <p:txBody>
          <a:bodyPr/>
          <a:lstStyle>
            <a:lvl1pPr>
              <a:defRPr/>
            </a:lvl1pPr>
          </a:lstStyle>
          <a:p>
            <a:fld id="{0651D66C-3E41-440C-930F-43199C1E4F45}" type="slidenum">
              <a:rPr lang="en-US"/>
              <a:pPr/>
              <a:t>‹#›</a:t>
            </a:fld>
            <a:endParaRPr lang="en-US"/>
          </a:p>
        </p:txBody>
      </p:sp>
    </p:spTree>
    <p:extLst>
      <p:ext uri="{BB962C8B-B14F-4D97-AF65-F5344CB8AC3E}">
        <p14:creationId xmlns:p14="http://schemas.microsoft.com/office/powerpoint/2010/main" val="108412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0" y="0"/>
            <a:ext cx="1219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0" y="5715000"/>
            <a:ext cx="1219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p>
        </p:txBody>
      </p:sp>
      <p:sp>
        <p:nvSpPr>
          <p:cNvPr id="4100"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endParaRPr lang="en-US"/>
          </a:p>
        </p:txBody>
      </p:sp>
      <p:sp>
        <p:nvSpPr>
          <p:cNvPr id="4101" name="Rectangle 5"/>
          <p:cNvSpPr>
            <a:spLocks noGrp="1" noChangeArrowheads="1"/>
          </p:cNvSpPr>
          <p:nvPr>
            <p:ph type="ftr" sz="quarter" idx="3"/>
          </p:nvPr>
        </p:nvSpPr>
        <p:spPr bwMode="auto">
          <a:xfrm>
            <a:off x="0" y="6597651"/>
            <a:ext cx="12192000"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r>
              <a:rPr lang="en-US"/>
              <a:t>Tanenbaum &amp; Van Steen, Distributed Systems: Principles and Paradigms, 2e, (c) 2007 Prentice-Hall, Inc. All rights reserved. 0-13-239227-5</a:t>
            </a:r>
          </a:p>
        </p:txBody>
      </p:sp>
      <p:sp>
        <p:nvSpPr>
          <p:cNvPr id="4102"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8EA6AB4-A9AC-48A6-894F-BF70D16124C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dt="0"/>
  <p:txStyles>
    <p:titleStyle>
      <a:lvl1pPr algn="ctr" rtl="0" fontAlgn="base">
        <a:spcBef>
          <a:spcPct val="0"/>
        </a:spcBef>
        <a:spcAft>
          <a:spcPct val="0"/>
        </a:spcAft>
        <a:defRPr sz="4400">
          <a:solidFill>
            <a:srgbClr val="FF0000"/>
          </a:solidFill>
          <a:latin typeface="+mj-lt"/>
          <a:ea typeface="+mj-ea"/>
          <a:cs typeface="+mj-cs"/>
        </a:defRPr>
      </a:lvl1pPr>
      <a:lvl2pPr algn="ctr" rtl="0" fontAlgn="base">
        <a:spcBef>
          <a:spcPct val="0"/>
        </a:spcBef>
        <a:spcAft>
          <a:spcPct val="0"/>
        </a:spcAft>
        <a:defRPr sz="4400">
          <a:solidFill>
            <a:srgbClr val="FF0000"/>
          </a:solidFill>
          <a:latin typeface="Arial" charset="0"/>
        </a:defRPr>
      </a:lvl2pPr>
      <a:lvl3pPr algn="ctr" rtl="0" fontAlgn="base">
        <a:spcBef>
          <a:spcPct val="0"/>
        </a:spcBef>
        <a:spcAft>
          <a:spcPct val="0"/>
        </a:spcAft>
        <a:defRPr sz="4400">
          <a:solidFill>
            <a:srgbClr val="FF0000"/>
          </a:solidFill>
          <a:latin typeface="Arial" charset="0"/>
        </a:defRPr>
      </a:lvl3pPr>
      <a:lvl4pPr algn="ctr" rtl="0" fontAlgn="base">
        <a:spcBef>
          <a:spcPct val="0"/>
        </a:spcBef>
        <a:spcAft>
          <a:spcPct val="0"/>
        </a:spcAft>
        <a:defRPr sz="4400">
          <a:solidFill>
            <a:srgbClr val="FF0000"/>
          </a:solidFill>
          <a:latin typeface="Arial" charset="0"/>
        </a:defRPr>
      </a:lvl4pPr>
      <a:lvl5pPr algn="ctr" rtl="0" fontAlgn="base">
        <a:spcBef>
          <a:spcPct val="0"/>
        </a:spcBef>
        <a:spcAft>
          <a:spcPct val="0"/>
        </a:spcAft>
        <a:defRPr sz="4400">
          <a:solidFill>
            <a:srgbClr val="FF0000"/>
          </a:solidFill>
          <a:latin typeface="Arial" charset="0"/>
        </a:defRPr>
      </a:lvl5pPr>
      <a:lvl6pPr marL="457200" algn="ctr" rtl="0" fontAlgn="base">
        <a:spcBef>
          <a:spcPct val="0"/>
        </a:spcBef>
        <a:spcAft>
          <a:spcPct val="0"/>
        </a:spcAft>
        <a:defRPr sz="4400">
          <a:solidFill>
            <a:srgbClr val="FF0000"/>
          </a:solidFill>
          <a:latin typeface="Arial" charset="0"/>
        </a:defRPr>
      </a:lvl6pPr>
      <a:lvl7pPr marL="914400" algn="ctr" rtl="0" fontAlgn="base">
        <a:spcBef>
          <a:spcPct val="0"/>
        </a:spcBef>
        <a:spcAft>
          <a:spcPct val="0"/>
        </a:spcAft>
        <a:defRPr sz="4400">
          <a:solidFill>
            <a:srgbClr val="FF0000"/>
          </a:solidFill>
          <a:latin typeface="Arial" charset="0"/>
        </a:defRPr>
      </a:lvl7pPr>
      <a:lvl8pPr marL="1371600" algn="ctr" rtl="0" fontAlgn="base">
        <a:spcBef>
          <a:spcPct val="0"/>
        </a:spcBef>
        <a:spcAft>
          <a:spcPct val="0"/>
        </a:spcAft>
        <a:defRPr sz="4400">
          <a:solidFill>
            <a:srgbClr val="FF0000"/>
          </a:solidFill>
          <a:latin typeface="Arial" charset="0"/>
        </a:defRPr>
      </a:lvl8pPr>
      <a:lvl9pPr marL="1828800" algn="ctr" rtl="0" fontAlgn="base">
        <a:spcBef>
          <a:spcPct val="0"/>
        </a:spcBef>
        <a:spcAft>
          <a:spcPct val="0"/>
        </a:spcAft>
        <a:defRPr sz="4400">
          <a:solidFill>
            <a:srgbClr val="FF0000"/>
          </a:solidFill>
          <a:latin typeface="Arial" charset="0"/>
        </a:defRPr>
      </a:lvl9pPr>
    </p:titleStyle>
    <p:bodyStyle>
      <a:lvl1pPr marL="609600" indent="-609600" algn="ctr" rtl="0" fontAlgn="base">
        <a:spcBef>
          <a:spcPct val="20000"/>
        </a:spcBef>
        <a:spcAft>
          <a:spcPct val="0"/>
        </a:spcAft>
        <a:buClr>
          <a:schemeClr val="accent2"/>
        </a:buClr>
        <a:defRPr sz="2400">
          <a:solidFill>
            <a:schemeClr val="tx1"/>
          </a:solidFill>
          <a:latin typeface="+mn-lt"/>
          <a:ea typeface="+mn-ea"/>
          <a:cs typeface="+mn-cs"/>
        </a:defRPr>
      </a:lvl1pPr>
      <a:lvl2pPr marL="990600" indent="-533400" algn="l" rtl="0" fontAlgn="base">
        <a:spcBef>
          <a:spcPct val="20000"/>
        </a:spcBef>
        <a:spcAft>
          <a:spcPct val="0"/>
        </a:spcAft>
        <a:buClr>
          <a:schemeClr val="accent2"/>
        </a:buClr>
        <a:buChar char="–"/>
        <a:defRPr sz="2000">
          <a:solidFill>
            <a:schemeClr val="tx1"/>
          </a:solidFill>
          <a:latin typeface="Times New Roman" pitchFamily="18" charset="0"/>
        </a:defRPr>
      </a:lvl2pPr>
      <a:lvl3pPr marL="1371600" indent="-457200" algn="l" rtl="0" fontAlgn="base">
        <a:spcBef>
          <a:spcPct val="20000"/>
        </a:spcBef>
        <a:spcAft>
          <a:spcPct val="0"/>
        </a:spcAft>
        <a:buClr>
          <a:schemeClr val="accent2"/>
        </a:buClr>
        <a:buChar char="•"/>
        <a:defRPr sz="2400">
          <a:solidFill>
            <a:schemeClr val="tx1"/>
          </a:solidFill>
          <a:latin typeface="Times New Roman" pitchFamily="18" charset="0"/>
        </a:defRPr>
      </a:lvl3pPr>
      <a:lvl4pPr marL="1752600" indent="-381000" algn="l" rtl="0" fontAlgn="base">
        <a:spcBef>
          <a:spcPct val="20000"/>
        </a:spcBef>
        <a:spcAft>
          <a:spcPct val="0"/>
        </a:spcAft>
        <a:buClr>
          <a:schemeClr val="accent2"/>
        </a:buClr>
        <a:buChar char="–"/>
        <a:defRPr sz="2000">
          <a:solidFill>
            <a:schemeClr val="tx1"/>
          </a:solidFill>
          <a:latin typeface="Times New Roman" pitchFamily="18" charset="0"/>
        </a:defRPr>
      </a:lvl4pPr>
      <a:lvl5pPr marL="2209800" indent="-381000" algn="l" rtl="0" fontAlgn="base">
        <a:spcBef>
          <a:spcPct val="20000"/>
        </a:spcBef>
        <a:spcAft>
          <a:spcPct val="0"/>
        </a:spcAft>
        <a:buClr>
          <a:schemeClr val="accent2"/>
        </a:buClr>
        <a:buChar char="»"/>
        <a:defRPr sz="2000">
          <a:solidFill>
            <a:schemeClr val="tx1"/>
          </a:solidFill>
          <a:latin typeface="Times New Roman" pitchFamily="18" charset="0"/>
        </a:defRPr>
      </a:lvl5pPr>
      <a:lvl6pPr marL="2667000" indent="-381000" algn="l" rtl="0" fontAlgn="base">
        <a:spcBef>
          <a:spcPct val="20000"/>
        </a:spcBef>
        <a:spcAft>
          <a:spcPct val="0"/>
        </a:spcAft>
        <a:buClr>
          <a:schemeClr val="accent2"/>
        </a:buClr>
        <a:buChar char="»"/>
        <a:defRPr sz="2000">
          <a:solidFill>
            <a:schemeClr val="tx1"/>
          </a:solidFill>
          <a:latin typeface="Times New Roman" pitchFamily="18" charset="0"/>
        </a:defRPr>
      </a:lvl6pPr>
      <a:lvl7pPr marL="3124200" indent="-381000" algn="l" rtl="0" fontAlgn="base">
        <a:spcBef>
          <a:spcPct val="20000"/>
        </a:spcBef>
        <a:spcAft>
          <a:spcPct val="0"/>
        </a:spcAft>
        <a:buClr>
          <a:schemeClr val="accent2"/>
        </a:buClr>
        <a:buChar char="»"/>
        <a:defRPr sz="2000">
          <a:solidFill>
            <a:schemeClr val="tx1"/>
          </a:solidFill>
          <a:latin typeface="Times New Roman" pitchFamily="18" charset="0"/>
        </a:defRPr>
      </a:lvl7pPr>
      <a:lvl8pPr marL="3581400" indent="-381000" algn="l" rtl="0" fontAlgn="base">
        <a:spcBef>
          <a:spcPct val="20000"/>
        </a:spcBef>
        <a:spcAft>
          <a:spcPct val="0"/>
        </a:spcAft>
        <a:buClr>
          <a:schemeClr val="accent2"/>
        </a:buClr>
        <a:buChar char="»"/>
        <a:defRPr sz="2000">
          <a:solidFill>
            <a:schemeClr val="tx1"/>
          </a:solidFill>
          <a:latin typeface="Times New Roman" pitchFamily="18" charset="0"/>
        </a:defRPr>
      </a:lvl8pPr>
      <a:lvl9pPr marL="4038600" indent="-381000" algn="l" rtl="0" fontAlgn="base">
        <a:spcBef>
          <a:spcPct val="20000"/>
        </a:spcBef>
        <a:spcAft>
          <a:spcPct val="0"/>
        </a:spcAft>
        <a:buClr>
          <a:schemeClr val="accent2"/>
        </a:buClr>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us.auralic.com/products/leo-gx?variant=30278570836004"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2050" name="Rectangle 2"/>
          <p:cNvSpPr>
            <a:spLocks noGrp="1" noChangeArrowheads="1"/>
          </p:cNvSpPr>
          <p:nvPr>
            <p:ph type="ctrTitle"/>
          </p:nvPr>
        </p:nvSpPr>
        <p:spPr>
          <a:xfrm>
            <a:off x="886409" y="1035698"/>
            <a:ext cx="10440954" cy="4331640"/>
          </a:xfrm>
        </p:spPr>
        <p:txBody>
          <a:bodyPr/>
          <a:lstStyle/>
          <a:p>
            <a:r>
              <a:rPr lang="en-US" sz="2400" dirty="0">
                <a:solidFill>
                  <a:schemeClr val="tx1"/>
                </a:solidFill>
              </a:rPr>
              <a:t>DISTRIBUTED SYSTEMS</a:t>
            </a:r>
            <a:br>
              <a:rPr lang="en-US" sz="2400" dirty="0">
                <a:solidFill>
                  <a:schemeClr val="tx1"/>
                </a:solidFill>
              </a:rPr>
            </a:br>
            <a:r>
              <a:rPr lang="en-US" sz="2400" dirty="0">
                <a:solidFill>
                  <a:schemeClr val="tx1"/>
                </a:solidFill>
              </a:rPr>
              <a:t>Principles and Paradigms</a:t>
            </a:r>
            <a:br>
              <a:rPr lang="en-US" sz="2400" dirty="0">
                <a:solidFill>
                  <a:schemeClr val="tx1"/>
                </a:solidFill>
              </a:rPr>
            </a:br>
            <a:r>
              <a:rPr lang="en-US" sz="1800" dirty="0">
                <a:solidFill>
                  <a:schemeClr val="tx1"/>
                </a:solidFill>
              </a:rPr>
              <a:t>Third Edition</a:t>
            </a:r>
            <a:br>
              <a:rPr lang="en-US" sz="1800" dirty="0">
                <a:solidFill>
                  <a:schemeClr val="tx1"/>
                </a:solidFill>
              </a:rPr>
            </a:br>
            <a:r>
              <a:rPr lang="en-US" sz="1800" dirty="0">
                <a:solidFill>
                  <a:schemeClr val="tx1"/>
                </a:solidFill>
              </a:rPr>
              <a:t>MAARTEN VAN STEEN</a:t>
            </a:r>
            <a:br>
              <a:rPr lang="en-US" dirty="0">
                <a:solidFill>
                  <a:schemeClr val="tx1"/>
                </a:solidFill>
              </a:rPr>
            </a:br>
            <a:r>
              <a:rPr lang="en-US" sz="1800" dirty="0">
                <a:solidFill>
                  <a:schemeClr val="tx1"/>
                </a:solidFill>
              </a:rPr>
              <a:t>ANDREW S. TANENBAUM</a:t>
            </a:r>
            <a:br>
              <a:rPr lang="en-US" sz="1800" dirty="0">
                <a:solidFill>
                  <a:schemeClr val="tx1"/>
                </a:solidFill>
              </a:rPr>
            </a:br>
            <a:br>
              <a:rPr lang="en-US" sz="1800" dirty="0">
                <a:solidFill>
                  <a:schemeClr val="tx1"/>
                </a:solidFill>
              </a:rPr>
            </a:br>
            <a:br>
              <a:rPr lang="en-US" dirty="0"/>
            </a:br>
            <a:r>
              <a:rPr lang="en-US" dirty="0"/>
              <a:t>Chapter 4</a:t>
            </a:r>
            <a:br>
              <a:rPr lang="en-US" dirty="0"/>
            </a:br>
            <a:r>
              <a:rPr lang="en-US" dirty="0"/>
              <a:t>Communication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81922" name="Rectangle 2"/>
          <p:cNvSpPr>
            <a:spLocks noGrp="1" noChangeArrowheads="1"/>
          </p:cNvSpPr>
          <p:nvPr>
            <p:ph type="title"/>
          </p:nvPr>
        </p:nvSpPr>
        <p:spPr/>
        <p:txBody>
          <a:bodyPr/>
          <a:lstStyle/>
          <a:p>
            <a:r>
              <a:rPr lang="en-US"/>
              <a:t>Client and Server Stubs</a:t>
            </a:r>
          </a:p>
        </p:txBody>
      </p:sp>
      <p:sp>
        <p:nvSpPr>
          <p:cNvPr id="81923" name="Rectangle 3"/>
          <p:cNvSpPr>
            <a:spLocks noGrp="1" noChangeArrowheads="1"/>
          </p:cNvSpPr>
          <p:nvPr>
            <p:ph type="body" idx="1"/>
          </p:nvPr>
        </p:nvSpPr>
        <p:spPr>
          <a:xfrm>
            <a:off x="1524000" y="5792788"/>
            <a:ext cx="9144000" cy="760412"/>
          </a:xfrm>
        </p:spPr>
        <p:txBody>
          <a:bodyPr/>
          <a:lstStyle/>
          <a:p>
            <a:r>
              <a:rPr lang="en-US"/>
              <a:t>Figure 4-6. Principle of RPC between a client and server program.</a:t>
            </a:r>
          </a:p>
        </p:txBody>
      </p:sp>
      <p:pic>
        <p:nvPicPr>
          <p:cNvPr id="81924" name="Picture 4" descr="0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430339"/>
            <a:ext cx="7645400" cy="3813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a:xfrm>
            <a:off x="1524001" y="1"/>
            <a:ext cx="814039" cy="501805"/>
          </a:xfrm>
        </p:spPr>
        <p:txBody>
          <a:bodyPr/>
          <a:lstStyle/>
          <a:p>
            <a:endParaRPr lang="en-US"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1991058" y="1226635"/>
            <a:ext cx="8164086" cy="4678127"/>
          </a:xfrm>
          <a:prstGeom prst="rect">
            <a:avLst/>
          </a:prstGeom>
        </p:spPr>
      </p:pic>
      <p:sp>
        <p:nvSpPr>
          <p:cNvPr id="137219" name="Rectangle 3"/>
          <p:cNvSpPr>
            <a:spLocks noGrp="1" noChangeArrowheads="1"/>
          </p:cNvSpPr>
          <p:nvPr>
            <p:ph type="body" idx="1"/>
          </p:nvPr>
        </p:nvSpPr>
        <p:spPr>
          <a:xfrm>
            <a:off x="1802781" y="301083"/>
            <a:ext cx="8653346" cy="6471192"/>
          </a:xfrm>
        </p:spPr>
        <p:txBody>
          <a:bodyPr/>
          <a:lstStyle/>
          <a:p>
            <a:pPr marL="0" indent="0" algn="l"/>
            <a:endParaRPr lang="en-US" sz="2800" dirty="0"/>
          </a:p>
        </p:txBody>
      </p:sp>
    </p:spTree>
    <p:extLst>
      <p:ext uri="{BB962C8B-B14F-4D97-AF65-F5344CB8AC3E}">
        <p14:creationId xmlns:p14="http://schemas.microsoft.com/office/powerpoint/2010/main" val="4240580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7762" name="Rectangle 2"/>
          <p:cNvSpPr>
            <a:spLocks noGrp="1" noChangeArrowheads="1"/>
          </p:cNvSpPr>
          <p:nvPr>
            <p:ph type="title"/>
          </p:nvPr>
        </p:nvSpPr>
        <p:spPr/>
        <p:txBody>
          <a:bodyPr/>
          <a:lstStyle/>
          <a:p>
            <a:r>
              <a:rPr lang="en-US" sz="4000"/>
              <a:t>Information Dissemination Models (2)</a:t>
            </a:r>
          </a:p>
        </p:txBody>
      </p:sp>
      <p:sp>
        <p:nvSpPr>
          <p:cNvPr id="117763" name="Rectangle 3"/>
          <p:cNvSpPr>
            <a:spLocks noGrp="1" noChangeArrowheads="1"/>
          </p:cNvSpPr>
          <p:nvPr>
            <p:ph type="body" idx="1"/>
          </p:nvPr>
        </p:nvSpPr>
        <p:spPr>
          <a:xfrm>
            <a:off x="1524000" y="5324476"/>
            <a:ext cx="9144000" cy="1228725"/>
          </a:xfrm>
        </p:spPr>
        <p:txBody>
          <a:bodyPr/>
          <a:lstStyle/>
          <a:p>
            <a:r>
              <a:rPr lang="en-US"/>
              <a:t>Figure 4-32. The relation between the fraction s of update-ignorant nodes and the parameter k in pure gossiping. The graph displays ln(s) as a function of k.</a:t>
            </a:r>
          </a:p>
        </p:txBody>
      </p:sp>
      <p:pic>
        <p:nvPicPr>
          <p:cNvPr id="117764" name="Picture 4" descr="04-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1076326"/>
            <a:ext cx="6478588" cy="401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421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1074" name="Rectangle 2"/>
          <p:cNvSpPr>
            <a:spLocks noGrp="1" noChangeArrowheads="1"/>
          </p:cNvSpPr>
          <p:nvPr>
            <p:ph type="title"/>
          </p:nvPr>
        </p:nvSpPr>
        <p:spPr/>
        <p:txBody>
          <a:bodyPr/>
          <a:lstStyle/>
          <a:p>
            <a:endParaRPr lang="en-US" dirty="0">
              <a:latin typeface="+mn-lt"/>
            </a:endParaRPr>
          </a:p>
        </p:txBody>
      </p:sp>
      <p:sp>
        <p:nvSpPr>
          <p:cNvPr id="131075" name="Rectangle 3"/>
          <p:cNvSpPr>
            <a:spLocks noGrp="1" noChangeArrowheads="1"/>
          </p:cNvSpPr>
          <p:nvPr>
            <p:ph type="body" idx="1"/>
          </p:nvPr>
        </p:nvSpPr>
        <p:spPr>
          <a:xfrm>
            <a:off x="1408922" y="1306286"/>
            <a:ext cx="9713168" cy="5246914"/>
          </a:xfrm>
        </p:spPr>
        <p:txBody>
          <a:bodyPr/>
          <a:lstStyle/>
          <a:p>
            <a:pPr lvl="1">
              <a:lnSpc>
                <a:spcPct val="90000"/>
              </a:lnSpc>
            </a:pPr>
            <a:endParaRPr lang="en-US" sz="2400" dirty="0"/>
          </a:p>
        </p:txBody>
      </p:sp>
    </p:spTree>
    <p:extLst>
      <p:ext uri="{BB962C8B-B14F-4D97-AF65-F5344CB8AC3E}">
        <p14:creationId xmlns:p14="http://schemas.microsoft.com/office/powerpoint/2010/main" val="1932248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0834" name="Rectangle 2"/>
          <p:cNvSpPr>
            <a:spLocks noGrp="1" noChangeArrowheads="1"/>
          </p:cNvSpPr>
          <p:nvPr>
            <p:ph type="title"/>
          </p:nvPr>
        </p:nvSpPr>
        <p:spPr/>
        <p:txBody>
          <a:bodyPr/>
          <a:lstStyle/>
          <a:p>
            <a:r>
              <a:rPr lang="en-US"/>
              <a:t>Steps of a Remote Procedure Call</a:t>
            </a:r>
          </a:p>
        </p:txBody>
      </p:sp>
      <p:sp>
        <p:nvSpPr>
          <p:cNvPr id="120835" name="Rectangle 3"/>
          <p:cNvSpPr>
            <a:spLocks noGrp="1" noChangeArrowheads="1"/>
          </p:cNvSpPr>
          <p:nvPr>
            <p:ph type="body" idx="1"/>
          </p:nvPr>
        </p:nvSpPr>
        <p:spPr>
          <a:xfrm>
            <a:off x="2057400" y="1143000"/>
            <a:ext cx="8610600" cy="5410200"/>
          </a:xfrm>
        </p:spPr>
        <p:txBody>
          <a:bodyPr/>
          <a:lstStyle/>
          <a:p>
            <a:pPr algn="l">
              <a:lnSpc>
                <a:spcPct val="90000"/>
              </a:lnSpc>
              <a:buFontTx/>
              <a:buAutoNum type="arabicPeriod"/>
            </a:pPr>
            <a:r>
              <a:rPr lang="en-US" sz="1800" dirty="0"/>
              <a:t>Client stub builds message, calls local OS</a:t>
            </a:r>
          </a:p>
          <a:p>
            <a:pPr algn="l">
              <a:lnSpc>
                <a:spcPct val="90000"/>
              </a:lnSpc>
              <a:buFontTx/>
              <a:buAutoNum type="arabicPeriod"/>
            </a:pPr>
            <a:endParaRPr lang="en-US" sz="1800" dirty="0"/>
          </a:p>
          <a:p>
            <a:pPr algn="l">
              <a:lnSpc>
                <a:spcPct val="90000"/>
              </a:lnSpc>
              <a:buFontTx/>
              <a:buAutoNum type="arabicPeriod"/>
            </a:pPr>
            <a:r>
              <a:rPr lang="en-US" sz="1800" dirty="0"/>
              <a:t>Client's OS sends message to remote OS</a:t>
            </a:r>
          </a:p>
          <a:p>
            <a:pPr algn="l">
              <a:lnSpc>
                <a:spcPct val="90000"/>
              </a:lnSpc>
              <a:buFontTx/>
              <a:buAutoNum type="arabicPeriod"/>
            </a:pPr>
            <a:endParaRPr lang="en-US" sz="1800" dirty="0"/>
          </a:p>
          <a:p>
            <a:pPr algn="l">
              <a:lnSpc>
                <a:spcPct val="90000"/>
              </a:lnSpc>
              <a:buFontTx/>
              <a:buAutoNum type="arabicPeriod"/>
            </a:pPr>
            <a:r>
              <a:rPr lang="en-US" sz="1800" dirty="0"/>
              <a:t>Remote OS gives message to server stub/skeleton</a:t>
            </a:r>
          </a:p>
          <a:p>
            <a:pPr algn="l">
              <a:lnSpc>
                <a:spcPct val="90000"/>
              </a:lnSpc>
              <a:buFontTx/>
              <a:buAutoNum type="arabicPeriod"/>
            </a:pPr>
            <a:endParaRPr lang="en-US" sz="1800" dirty="0"/>
          </a:p>
          <a:p>
            <a:pPr algn="l">
              <a:lnSpc>
                <a:spcPct val="90000"/>
              </a:lnSpc>
              <a:buFontTx/>
              <a:buAutoNum type="arabicPeriod"/>
            </a:pPr>
            <a:r>
              <a:rPr lang="en-US" sz="1800" dirty="0"/>
              <a:t>Server stub unpacks parameters, calls server</a:t>
            </a:r>
          </a:p>
          <a:p>
            <a:pPr algn="l">
              <a:lnSpc>
                <a:spcPct val="90000"/>
              </a:lnSpc>
              <a:buFontTx/>
              <a:buAutoNum type="arabicPeriod"/>
            </a:pPr>
            <a:endParaRPr lang="en-US" sz="1800" dirty="0"/>
          </a:p>
          <a:p>
            <a:pPr algn="l">
              <a:lnSpc>
                <a:spcPct val="90000"/>
              </a:lnSpc>
              <a:buFontTx/>
              <a:buAutoNum type="arabicPeriod"/>
            </a:pPr>
            <a:r>
              <a:rPr lang="en-US" sz="1800" dirty="0"/>
              <a:t>Server does work, returns result to the stub</a:t>
            </a:r>
          </a:p>
          <a:p>
            <a:pPr algn="l">
              <a:lnSpc>
                <a:spcPct val="90000"/>
              </a:lnSpc>
              <a:buFontTx/>
              <a:buAutoNum type="arabicPeriod"/>
            </a:pPr>
            <a:endParaRPr lang="en-US" sz="1800" dirty="0"/>
          </a:p>
          <a:p>
            <a:pPr algn="l">
              <a:lnSpc>
                <a:spcPct val="90000"/>
              </a:lnSpc>
              <a:buFontTx/>
              <a:buAutoNum type="arabicPeriod"/>
            </a:pPr>
            <a:r>
              <a:rPr lang="en-US" sz="1800" dirty="0"/>
              <a:t>Server stub packs it in message, calls local OS</a:t>
            </a:r>
          </a:p>
          <a:p>
            <a:pPr algn="l">
              <a:lnSpc>
                <a:spcPct val="90000"/>
              </a:lnSpc>
              <a:buFontTx/>
              <a:buAutoNum type="arabicPeriod"/>
            </a:pPr>
            <a:endParaRPr lang="en-US" sz="1800" dirty="0"/>
          </a:p>
          <a:p>
            <a:pPr algn="l">
              <a:lnSpc>
                <a:spcPct val="90000"/>
              </a:lnSpc>
              <a:buFontTx/>
              <a:buAutoNum type="arabicPeriod"/>
            </a:pPr>
            <a:r>
              <a:rPr lang="en-US" sz="1800" dirty="0"/>
              <a:t>Server's OS sends message to client's OS</a:t>
            </a:r>
          </a:p>
          <a:p>
            <a:pPr algn="l">
              <a:lnSpc>
                <a:spcPct val="90000"/>
              </a:lnSpc>
              <a:buFontTx/>
              <a:buAutoNum type="arabicPeriod"/>
            </a:pPr>
            <a:endParaRPr lang="en-US" sz="1800" dirty="0"/>
          </a:p>
          <a:p>
            <a:pPr algn="l">
              <a:lnSpc>
                <a:spcPct val="90000"/>
              </a:lnSpc>
              <a:buFontTx/>
              <a:buAutoNum type="arabicPeriod"/>
            </a:pPr>
            <a:r>
              <a:rPr lang="en-US" sz="1800" dirty="0"/>
              <a:t>Client's OS gives message to client stub</a:t>
            </a:r>
          </a:p>
          <a:p>
            <a:pPr algn="l">
              <a:lnSpc>
                <a:spcPct val="90000"/>
              </a:lnSpc>
              <a:buFontTx/>
              <a:buAutoNum type="arabicPeriod"/>
            </a:pPr>
            <a:endParaRPr lang="en-US" sz="1800" dirty="0"/>
          </a:p>
          <a:p>
            <a:pPr algn="l">
              <a:lnSpc>
                <a:spcPct val="90000"/>
              </a:lnSpc>
              <a:buFontTx/>
              <a:buAutoNum type="arabicPeriod"/>
            </a:pPr>
            <a:r>
              <a:rPr lang="en-US" sz="1800" dirty="0"/>
              <a:t>Stub unpacks result, returns to client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84994" name="Rectangle 2"/>
          <p:cNvSpPr>
            <a:spLocks noGrp="1" noChangeArrowheads="1"/>
          </p:cNvSpPr>
          <p:nvPr>
            <p:ph type="title"/>
          </p:nvPr>
        </p:nvSpPr>
        <p:spPr/>
        <p:txBody>
          <a:bodyPr/>
          <a:lstStyle/>
          <a:p>
            <a:r>
              <a:rPr lang="en-US"/>
              <a:t>Passing Value Parameters (1)</a:t>
            </a:r>
          </a:p>
        </p:txBody>
      </p:sp>
      <p:sp>
        <p:nvSpPr>
          <p:cNvPr id="84995" name="Rectangle 3"/>
          <p:cNvSpPr>
            <a:spLocks noGrp="1" noChangeArrowheads="1"/>
          </p:cNvSpPr>
          <p:nvPr>
            <p:ph type="body" idx="1"/>
          </p:nvPr>
        </p:nvSpPr>
        <p:spPr/>
        <p:txBody>
          <a:bodyPr/>
          <a:lstStyle/>
          <a:p>
            <a:r>
              <a:rPr lang="en-US"/>
              <a:t>Figure 4-7. The steps involved in a doing a </a:t>
            </a:r>
            <a:br>
              <a:rPr lang="en-US"/>
            </a:br>
            <a:r>
              <a:rPr lang="en-US"/>
              <a:t>remote computation through RPC.</a:t>
            </a:r>
          </a:p>
        </p:txBody>
      </p:sp>
      <p:pic>
        <p:nvPicPr>
          <p:cNvPr id="84996" name="Picture 4" descr="0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1466850"/>
            <a:ext cx="7907338" cy="3778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pic>
        <p:nvPicPr>
          <p:cNvPr id="89092" name="Picture 4" descr="04-09"/>
          <p:cNvPicPr>
            <a:picLocks noChangeAspect="1" noChangeArrowheads="1"/>
          </p:cNvPicPr>
          <p:nvPr/>
        </p:nvPicPr>
        <p:blipFill>
          <a:blip r:embed="rId2">
            <a:extLst>
              <a:ext uri="{28A0092B-C50C-407E-A947-70E740481C1C}">
                <a14:useLocalDpi xmlns:a14="http://schemas.microsoft.com/office/drawing/2010/main" val="0"/>
              </a:ext>
            </a:extLst>
          </a:blip>
          <a:srcRect t="47224" r="56293"/>
          <a:stretch>
            <a:fillRect/>
          </a:stretch>
        </p:blipFill>
        <p:spPr bwMode="auto">
          <a:xfrm>
            <a:off x="2636838" y="2409826"/>
            <a:ext cx="3611562" cy="2233613"/>
          </a:xfrm>
          <a:prstGeom prst="rect">
            <a:avLst/>
          </a:prstGeom>
          <a:noFill/>
          <a:extLst>
            <a:ext uri="{909E8E84-426E-40DD-AFC4-6F175D3DCCD1}">
              <a14:hiddenFill xmlns:a14="http://schemas.microsoft.com/office/drawing/2010/main">
                <a:solidFill>
                  <a:srgbClr val="FFFFFF"/>
                </a:solidFill>
              </a14:hiddenFill>
            </a:ext>
          </a:extLst>
        </p:spPr>
      </p:pic>
      <p:sp>
        <p:nvSpPr>
          <p:cNvPr id="89090" name="Rectangle 2"/>
          <p:cNvSpPr>
            <a:spLocks noGrp="1" noChangeArrowheads="1"/>
          </p:cNvSpPr>
          <p:nvPr>
            <p:ph type="title"/>
          </p:nvPr>
        </p:nvSpPr>
        <p:spPr>
          <a:xfrm>
            <a:off x="1758950" y="234950"/>
            <a:ext cx="8909050" cy="1143000"/>
          </a:xfrm>
        </p:spPr>
        <p:txBody>
          <a:bodyPr/>
          <a:lstStyle/>
          <a:p>
            <a:pPr algn="l"/>
            <a:r>
              <a:rPr lang="en-US" sz="4000"/>
              <a:t>Parameter Specification </a:t>
            </a:r>
            <a:br>
              <a:rPr lang="en-US" sz="4000"/>
            </a:br>
            <a:r>
              <a:rPr lang="en-US" sz="4000"/>
              <a:t>and Stub Generation</a:t>
            </a:r>
          </a:p>
        </p:txBody>
      </p:sp>
      <p:sp>
        <p:nvSpPr>
          <p:cNvPr id="89091" name="Rectangle 3"/>
          <p:cNvSpPr>
            <a:spLocks noGrp="1" noChangeArrowheads="1"/>
          </p:cNvSpPr>
          <p:nvPr>
            <p:ph type="body" idx="1"/>
          </p:nvPr>
        </p:nvSpPr>
        <p:spPr/>
        <p:txBody>
          <a:bodyPr/>
          <a:lstStyle/>
          <a:p>
            <a:r>
              <a:rPr lang="en-US"/>
              <a:t>Figure 4-9. (a) A procedure. (b) The corresponding message.</a:t>
            </a:r>
          </a:p>
        </p:txBody>
      </p:sp>
      <p:pic>
        <p:nvPicPr>
          <p:cNvPr id="89093" name="Picture 5" descr="04-09"/>
          <p:cNvPicPr>
            <a:picLocks noChangeAspect="1" noChangeArrowheads="1"/>
          </p:cNvPicPr>
          <p:nvPr/>
        </p:nvPicPr>
        <p:blipFill>
          <a:blip r:embed="rId2">
            <a:extLst>
              <a:ext uri="{28A0092B-C50C-407E-A947-70E740481C1C}">
                <a14:useLocalDpi xmlns:a14="http://schemas.microsoft.com/office/drawing/2010/main" val="0"/>
              </a:ext>
            </a:extLst>
          </a:blip>
          <a:srcRect l="67819"/>
          <a:stretch>
            <a:fillRect/>
          </a:stretch>
        </p:blipFill>
        <p:spPr bwMode="auto">
          <a:xfrm>
            <a:off x="7124700" y="641350"/>
            <a:ext cx="3003550" cy="478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0114" name="Rectangle 2"/>
          <p:cNvSpPr>
            <a:spLocks noGrp="1" noChangeArrowheads="1"/>
          </p:cNvSpPr>
          <p:nvPr>
            <p:ph type="title"/>
          </p:nvPr>
        </p:nvSpPr>
        <p:spPr/>
        <p:txBody>
          <a:bodyPr/>
          <a:lstStyle/>
          <a:p>
            <a:r>
              <a:rPr lang="en-US" dirty="0"/>
              <a:t>Synchronous RPC</a:t>
            </a:r>
          </a:p>
        </p:txBody>
      </p:sp>
      <p:sp>
        <p:nvSpPr>
          <p:cNvPr id="90115" name="Rectangle 3"/>
          <p:cNvSpPr>
            <a:spLocks noGrp="1" noChangeArrowheads="1"/>
          </p:cNvSpPr>
          <p:nvPr>
            <p:ph type="body" idx="1"/>
          </p:nvPr>
        </p:nvSpPr>
        <p:spPr/>
        <p:txBody>
          <a:bodyPr/>
          <a:lstStyle/>
          <a:p>
            <a:r>
              <a:rPr lang="en-US"/>
              <a:t>Figure 4-10. (a) The interaction between client and </a:t>
            </a:r>
            <a:br>
              <a:rPr lang="en-US"/>
            </a:br>
            <a:r>
              <a:rPr lang="en-US"/>
              <a:t>server in a traditional RPC.</a:t>
            </a:r>
          </a:p>
        </p:txBody>
      </p:sp>
      <p:pic>
        <p:nvPicPr>
          <p:cNvPr id="90116" name="Picture 4" descr="04-10"/>
          <p:cNvPicPr>
            <a:picLocks noChangeAspect="1" noChangeArrowheads="1"/>
          </p:cNvPicPr>
          <p:nvPr/>
        </p:nvPicPr>
        <p:blipFill>
          <a:blip r:embed="rId2">
            <a:extLst>
              <a:ext uri="{28A0092B-C50C-407E-A947-70E740481C1C}">
                <a14:useLocalDpi xmlns:a14="http://schemas.microsoft.com/office/drawing/2010/main" val="0"/>
              </a:ext>
            </a:extLst>
          </a:blip>
          <a:srcRect r="52397"/>
          <a:stretch>
            <a:fillRect/>
          </a:stretch>
        </p:blipFill>
        <p:spPr bwMode="auto">
          <a:xfrm>
            <a:off x="3194050" y="1296988"/>
            <a:ext cx="5861050"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1138" name="Rectangle 2"/>
          <p:cNvSpPr>
            <a:spLocks noGrp="1" noChangeArrowheads="1"/>
          </p:cNvSpPr>
          <p:nvPr>
            <p:ph type="title"/>
          </p:nvPr>
        </p:nvSpPr>
        <p:spPr/>
        <p:txBody>
          <a:bodyPr/>
          <a:lstStyle/>
          <a:p>
            <a:r>
              <a:rPr lang="en-US" dirty="0"/>
              <a:t>Asynchronous RPC</a:t>
            </a:r>
          </a:p>
        </p:txBody>
      </p:sp>
      <p:sp>
        <p:nvSpPr>
          <p:cNvPr id="91139" name="Rectangle 3"/>
          <p:cNvSpPr>
            <a:spLocks noGrp="1" noChangeArrowheads="1"/>
          </p:cNvSpPr>
          <p:nvPr>
            <p:ph type="body" idx="1"/>
          </p:nvPr>
        </p:nvSpPr>
        <p:spPr/>
        <p:txBody>
          <a:bodyPr/>
          <a:lstStyle/>
          <a:p>
            <a:r>
              <a:rPr lang="en-US"/>
              <a:t>Figure 4-10. (b) The interaction using asynchronous RPC.</a:t>
            </a:r>
          </a:p>
        </p:txBody>
      </p:sp>
      <p:pic>
        <p:nvPicPr>
          <p:cNvPr id="91140" name="Picture 4" descr="04-10"/>
          <p:cNvPicPr>
            <a:picLocks noChangeAspect="1" noChangeArrowheads="1"/>
          </p:cNvPicPr>
          <p:nvPr/>
        </p:nvPicPr>
        <p:blipFill>
          <a:blip r:embed="rId2">
            <a:extLst>
              <a:ext uri="{28A0092B-C50C-407E-A947-70E740481C1C}">
                <a14:useLocalDpi xmlns:a14="http://schemas.microsoft.com/office/drawing/2010/main" val="0"/>
              </a:ext>
            </a:extLst>
          </a:blip>
          <a:srcRect l="50682"/>
          <a:stretch>
            <a:fillRect/>
          </a:stretch>
        </p:blipFill>
        <p:spPr bwMode="auto">
          <a:xfrm>
            <a:off x="3138489" y="1423988"/>
            <a:ext cx="6048375" cy="4024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2162" name="Rectangle 2"/>
          <p:cNvSpPr>
            <a:spLocks noGrp="1" noChangeArrowheads="1"/>
          </p:cNvSpPr>
          <p:nvPr>
            <p:ph type="title"/>
          </p:nvPr>
        </p:nvSpPr>
        <p:spPr/>
        <p:txBody>
          <a:bodyPr/>
          <a:lstStyle/>
          <a:p>
            <a:endParaRPr lang="en-US" dirty="0"/>
          </a:p>
        </p:txBody>
      </p:sp>
      <p:sp>
        <p:nvSpPr>
          <p:cNvPr id="92163" name="Rectangle 3"/>
          <p:cNvSpPr>
            <a:spLocks noGrp="1" noChangeArrowheads="1"/>
          </p:cNvSpPr>
          <p:nvPr>
            <p:ph type="body" idx="1"/>
          </p:nvPr>
        </p:nvSpPr>
        <p:spPr/>
        <p:txBody>
          <a:bodyPr/>
          <a:lstStyle/>
          <a:p>
            <a:r>
              <a:rPr lang="en-US"/>
              <a:t>Figure 4-11. A client and server interacting through </a:t>
            </a:r>
            <a:br>
              <a:rPr lang="en-US"/>
            </a:br>
            <a:r>
              <a:rPr lang="en-US"/>
              <a:t>two asynchronous RPCs.</a:t>
            </a:r>
          </a:p>
        </p:txBody>
      </p:sp>
      <p:pic>
        <p:nvPicPr>
          <p:cNvPr id="92164" name="Picture 4" descr="04-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9" y="1562101"/>
            <a:ext cx="7621587" cy="3432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3186" name="Rectangle 2"/>
          <p:cNvSpPr>
            <a:spLocks noGrp="1" noChangeArrowheads="1"/>
          </p:cNvSpPr>
          <p:nvPr>
            <p:ph type="title"/>
          </p:nvPr>
        </p:nvSpPr>
        <p:spPr>
          <a:xfrm>
            <a:off x="1824037" y="300038"/>
            <a:ext cx="8486289" cy="838200"/>
          </a:xfrm>
        </p:spPr>
        <p:txBody>
          <a:bodyPr/>
          <a:lstStyle/>
          <a:p>
            <a:r>
              <a:rPr lang="en-US" sz="4000" dirty="0"/>
              <a:t>Writing a Client and a Server</a:t>
            </a:r>
          </a:p>
        </p:txBody>
      </p:sp>
      <p:sp>
        <p:nvSpPr>
          <p:cNvPr id="93187" name="Rectangle 3"/>
          <p:cNvSpPr>
            <a:spLocks noGrp="1" noChangeArrowheads="1"/>
          </p:cNvSpPr>
          <p:nvPr>
            <p:ph type="body" idx="1"/>
          </p:nvPr>
        </p:nvSpPr>
        <p:spPr/>
        <p:txBody>
          <a:bodyPr/>
          <a:lstStyle/>
          <a:p>
            <a:r>
              <a:rPr lang="en-US" dirty="0"/>
              <a:t>Figure 4-12b. Using IDL compiler to generate client stub and server skeleton/stub</a:t>
            </a:r>
          </a:p>
        </p:txBody>
      </p:sp>
      <p:pic>
        <p:nvPicPr>
          <p:cNvPr id="2" name="Picture 1">
            <a:extLst>
              <a:ext uri="{FF2B5EF4-FFF2-40B4-BE49-F238E27FC236}">
                <a16:creationId xmlns:a16="http://schemas.microsoft.com/office/drawing/2014/main" id="{EF181108-8D10-4473-AB84-CBC36C27B7ED}"/>
              </a:ext>
            </a:extLst>
          </p:cNvPr>
          <p:cNvPicPr>
            <a:picLocks noChangeAspect="1"/>
          </p:cNvPicPr>
          <p:nvPr/>
        </p:nvPicPr>
        <p:blipFill>
          <a:blip r:embed="rId2"/>
          <a:stretch>
            <a:fillRect/>
          </a:stretch>
        </p:blipFill>
        <p:spPr>
          <a:xfrm>
            <a:off x="2089960" y="1601853"/>
            <a:ext cx="8388318" cy="33440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4210" name="Rectangle 2"/>
          <p:cNvSpPr>
            <a:spLocks noGrp="1" noChangeArrowheads="1"/>
          </p:cNvSpPr>
          <p:nvPr>
            <p:ph type="title"/>
          </p:nvPr>
        </p:nvSpPr>
        <p:spPr/>
        <p:txBody>
          <a:bodyPr/>
          <a:lstStyle/>
          <a:p>
            <a:r>
              <a:rPr lang="en-US" dirty="0"/>
              <a:t>Three files produced by the IDL compiler</a:t>
            </a:r>
          </a:p>
        </p:txBody>
      </p:sp>
      <p:sp>
        <p:nvSpPr>
          <p:cNvPr id="94211" name="Rectangle 3"/>
          <p:cNvSpPr>
            <a:spLocks noGrp="1" noChangeArrowheads="1"/>
          </p:cNvSpPr>
          <p:nvPr>
            <p:ph type="body" idx="1"/>
          </p:nvPr>
        </p:nvSpPr>
        <p:spPr>
          <a:xfrm>
            <a:off x="1464905" y="1259634"/>
            <a:ext cx="10170368" cy="4758612"/>
          </a:xfrm>
        </p:spPr>
        <p:txBody>
          <a:bodyPr/>
          <a:lstStyle/>
          <a:p>
            <a:pPr algn="l">
              <a:buFontTx/>
              <a:buChar char="•"/>
            </a:pPr>
            <a:endParaRPr lang="en-US" sz="2800" dirty="0"/>
          </a:p>
          <a:p>
            <a:pPr algn="l">
              <a:buFontTx/>
              <a:buChar char="•"/>
            </a:pPr>
            <a:r>
              <a:rPr lang="en-US" sz="2800" dirty="0"/>
              <a:t>A </a:t>
            </a:r>
            <a:r>
              <a:rPr lang="en-US" sz="2800" i="1" dirty="0"/>
              <a:t>header file</a:t>
            </a:r>
            <a:r>
              <a:rPr lang="en-US" sz="2800" dirty="0"/>
              <a:t> with parameter data declarations in it.</a:t>
            </a:r>
          </a:p>
          <a:p>
            <a:pPr algn="l">
              <a:buFontTx/>
              <a:buChar char="•"/>
            </a:pPr>
            <a:endParaRPr lang="en-US" sz="2800" dirty="0"/>
          </a:p>
          <a:p>
            <a:pPr algn="l">
              <a:buFontTx/>
              <a:buChar char="•"/>
            </a:pPr>
            <a:r>
              <a:rPr lang="en-US" sz="2800" dirty="0"/>
              <a:t>The </a:t>
            </a:r>
            <a:r>
              <a:rPr lang="en-US" sz="2800" i="1" dirty="0"/>
              <a:t>client stub </a:t>
            </a:r>
            <a:r>
              <a:rPr lang="en-US" sz="2800" dirty="0"/>
              <a:t>shell code with input parameters and return values defined.</a:t>
            </a:r>
          </a:p>
          <a:p>
            <a:pPr algn="l">
              <a:buFontTx/>
              <a:buChar char="•"/>
            </a:pPr>
            <a:endParaRPr lang="en-US" sz="2800" dirty="0"/>
          </a:p>
          <a:p>
            <a:pPr algn="l">
              <a:buFontTx/>
              <a:buChar char="•"/>
            </a:pPr>
            <a:r>
              <a:rPr lang="en-US" sz="2800" dirty="0"/>
              <a:t>The </a:t>
            </a:r>
            <a:r>
              <a:rPr lang="en-US" sz="2800" i="1" dirty="0"/>
              <a:t>server stub/skeleton </a:t>
            </a:r>
            <a:r>
              <a:rPr lang="en-US" sz="2800" dirty="0"/>
              <a:t>with input parameters and return values defined.</a:t>
            </a:r>
          </a:p>
          <a:p>
            <a:pPr algn="l">
              <a:buFontTx/>
              <a:buChar char="•"/>
            </a:pP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4210" name="Rectangle 2"/>
          <p:cNvSpPr>
            <a:spLocks noGrp="1" noChangeArrowheads="1"/>
          </p:cNvSpPr>
          <p:nvPr>
            <p:ph type="title"/>
          </p:nvPr>
        </p:nvSpPr>
        <p:spPr/>
        <p:txBody>
          <a:bodyPr/>
          <a:lstStyle/>
          <a:p>
            <a:r>
              <a:rPr lang="en-US" dirty="0"/>
              <a:t>Classic RPC</a:t>
            </a:r>
          </a:p>
        </p:txBody>
      </p:sp>
      <p:sp>
        <p:nvSpPr>
          <p:cNvPr id="94211" name="Rectangle 3"/>
          <p:cNvSpPr>
            <a:spLocks noGrp="1" noChangeArrowheads="1"/>
          </p:cNvSpPr>
          <p:nvPr>
            <p:ph type="body" idx="1"/>
          </p:nvPr>
        </p:nvSpPr>
        <p:spPr>
          <a:xfrm>
            <a:off x="1464905" y="1259634"/>
            <a:ext cx="10170368" cy="4758612"/>
          </a:xfrm>
        </p:spPr>
        <p:txBody>
          <a:bodyPr/>
          <a:lstStyle/>
          <a:p>
            <a:pPr algn="l">
              <a:buFontTx/>
              <a:buChar char="•"/>
            </a:pPr>
            <a:endParaRPr lang="en-US" sz="2800" dirty="0"/>
          </a:p>
          <a:p>
            <a:pPr algn="l">
              <a:buFontTx/>
              <a:buChar char="•"/>
            </a:pPr>
            <a:r>
              <a:rPr lang="en-US" sz="3200" dirty="0"/>
              <a:t>Add the general understanding of how classic RPC works to your toolbox.</a:t>
            </a:r>
          </a:p>
        </p:txBody>
      </p:sp>
      <p:pic>
        <p:nvPicPr>
          <p:cNvPr id="6" name="Picture 2" descr="The Home Depot 19 in. Plastic Tool Box with Metal Latches and Removable Tool Tray">
            <a:extLst>
              <a:ext uri="{FF2B5EF4-FFF2-40B4-BE49-F238E27FC236}">
                <a16:creationId xmlns:a16="http://schemas.microsoft.com/office/drawing/2014/main" id="{6C60D8C3-3389-4BFF-B600-400732A30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340225"/>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16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6146" name="Rectangle 2"/>
          <p:cNvSpPr>
            <a:spLocks noGrp="1" noChangeArrowheads="1"/>
          </p:cNvSpPr>
          <p:nvPr>
            <p:ph type="title"/>
          </p:nvPr>
        </p:nvSpPr>
        <p:spPr/>
        <p:txBody>
          <a:bodyPr/>
          <a:lstStyle/>
          <a:p>
            <a:r>
              <a:rPr lang="en-US" dirty="0"/>
              <a:t>Layered Protocols</a:t>
            </a:r>
          </a:p>
        </p:txBody>
      </p:sp>
      <p:sp>
        <p:nvSpPr>
          <p:cNvPr id="6147" name="Rectangle 3"/>
          <p:cNvSpPr>
            <a:spLocks noGrp="1" noChangeArrowheads="1"/>
          </p:cNvSpPr>
          <p:nvPr>
            <p:ph type="body" idx="1"/>
          </p:nvPr>
        </p:nvSpPr>
        <p:spPr>
          <a:xfrm>
            <a:off x="2125664" y="5815014"/>
            <a:ext cx="8188325" cy="706437"/>
          </a:xfrm>
        </p:spPr>
        <p:txBody>
          <a:bodyPr/>
          <a:lstStyle/>
          <a:p>
            <a:pPr>
              <a:lnSpc>
                <a:spcPct val="90000"/>
              </a:lnSpc>
            </a:pPr>
            <a:r>
              <a:rPr lang="en-US"/>
              <a:t>Figure 4-1. Layers, interfaces, and protocols </a:t>
            </a:r>
            <a:br>
              <a:rPr lang="en-US"/>
            </a:br>
            <a:r>
              <a:rPr lang="en-US"/>
              <a:t>in the OSI model.</a:t>
            </a:r>
          </a:p>
        </p:txBody>
      </p:sp>
      <p:pic>
        <p:nvPicPr>
          <p:cNvPr id="6150" name="Picture 6" descr="0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14" y="1138238"/>
            <a:ext cx="6319837" cy="4468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5234" name="Rectangle 2"/>
          <p:cNvSpPr>
            <a:spLocks noGrp="1" noChangeArrowheads="1"/>
          </p:cNvSpPr>
          <p:nvPr>
            <p:ph type="title"/>
          </p:nvPr>
        </p:nvSpPr>
        <p:spPr/>
        <p:txBody>
          <a:bodyPr/>
          <a:lstStyle/>
          <a:p>
            <a:r>
              <a:rPr lang="en-US" dirty="0"/>
              <a:t>Binding a DCE Client to a Server</a:t>
            </a:r>
          </a:p>
        </p:txBody>
      </p:sp>
      <p:sp>
        <p:nvSpPr>
          <p:cNvPr id="95235" name="Rectangle 3"/>
          <p:cNvSpPr>
            <a:spLocks noGrp="1" noChangeArrowheads="1"/>
          </p:cNvSpPr>
          <p:nvPr>
            <p:ph type="body" idx="1"/>
          </p:nvPr>
        </p:nvSpPr>
        <p:spPr>
          <a:xfrm>
            <a:off x="793101" y="1306287"/>
            <a:ext cx="10431625" cy="5246914"/>
          </a:xfrm>
        </p:spPr>
        <p:txBody>
          <a:bodyPr/>
          <a:lstStyle/>
          <a:p>
            <a:pPr algn="l">
              <a:buFontTx/>
              <a:buChar char="•"/>
            </a:pPr>
            <a:r>
              <a:rPr lang="en-US" sz="2800" dirty="0"/>
              <a:t>Registration of a server makes it possible for a client to locate the server and bind to it. </a:t>
            </a:r>
            <a:br>
              <a:rPr lang="en-US" sz="2800" dirty="0"/>
            </a:br>
            <a:endParaRPr lang="en-US" sz="2800" dirty="0"/>
          </a:p>
          <a:p>
            <a:pPr algn="l">
              <a:buFontTx/>
              <a:buChar char="•"/>
            </a:pPr>
            <a:r>
              <a:rPr lang="en-US" sz="2800" dirty="0"/>
              <a:t>Server location is done in two steps:</a:t>
            </a:r>
          </a:p>
          <a:p>
            <a:pPr algn="l">
              <a:buFontTx/>
              <a:buChar char="•"/>
            </a:pPr>
            <a:endParaRPr lang="en-US" sz="2800" dirty="0"/>
          </a:p>
          <a:p>
            <a:pPr lvl="1">
              <a:buFontTx/>
              <a:buAutoNum type="arabicPeriod"/>
            </a:pPr>
            <a:r>
              <a:rPr lang="en-US" sz="2400" dirty="0">
                <a:latin typeface="Arial" charset="0"/>
              </a:rPr>
              <a:t>Locate the server’s machine.</a:t>
            </a:r>
          </a:p>
          <a:p>
            <a:pPr lvl="1">
              <a:buFontTx/>
              <a:buAutoNum type="arabicPeriod"/>
            </a:pPr>
            <a:endParaRPr lang="en-US" sz="2400" dirty="0">
              <a:latin typeface="Arial" charset="0"/>
            </a:endParaRPr>
          </a:p>
          <a:p>
            <a:pPr lvl="1">
              <a:buFontTx/>
              <a:buAutoNum type="arabicPeriod"/>
            </a:pPr>
            <a:r>
              <a:rPr lang="en-US" sz="2400" dirty="0">
                <a:latin typeface="Arial" charset="0"/>
              </a:rPr>
              <a:t>Locate the server on that machine.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6258" name="Rectangle 2"/>
          <p:cNvSpPr>
            <a:spLocks noGrp="1" noChangeArrowheads="1"/>
          </p:cNvSpPr>
          <p:nvPr>
            <p:ph type="title"/>
          </p:nvPr>
        </p:nvSpPr>
        <p:spPr/>
        <p:txBody>
          <a:bodyPr/>
          <a:lstStyle/>
          <a:p>
            <a:endParaRPr lang="en-US" dirty="0"/>
          </a:p>
        </p:txBody>
      </p:sp>
      <p:sp>
        <p:nvSpPr>
          <p:cNvPr id="96259" name="Rectangle 3"/>
          <p:cNvSpPr>
            <a:spLocks noGrp="1" noChangeArrowheads="1"/>
          </p:cNvSpPr>
          <p:nvPr>
            <p:ph type="body" idx="1"/>
          </p:nvPr>
        </p:nvSpPr>
        <p:spPr/>
        <p:txBody>
          <a:bodyPr/>
          <a:lstStyle/>
          <a:p>
            <a:r>
              <a:rPr lang="en-US"/>
              <a:t>Figure 4-13. Client-to-server binding in DCE.</a:t>
            </a:r>
          </a:p>
        </p:txBody>
      </p:sp>
      <p:pic>
        <p:nvPicPr>
          <p:cNvPr id="96260" name="Picture 4" descr="0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836738"/>
            <a:ext cx="8126412" cy="313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6978" name="Rectangle 2"/>
          <p:cNvSpPr>
            <a:spLocks noGrp="1" noChangeArrowheads="1"/>
          </p:cNvSpPr>
          <p:nvPr>
            <p:ph type="title"/>
          </p:nvPr>
        </p:nvSpPr>
        <p:spPr/>
        <p:txBody>
          <a:bodyPr/>
          <a:lstStyle/>
          <a:p>
            <a:r>
              <a:rPr lang="en-US"/>
              <a:t>Distributed Objects</a:t>
            </a:r>
          </a:p>
        </p:txBody>
      </p:sp>
      <p:sp>
        <p:nvSpPr>
          <p:cNvPr id="126979" name="Rectangle 3"/>
          <p:cNvSpPr>
            <a:spLocks noGrp="1" noChangeArrowheads="1"/>
          </p:cNvSpPr>
          <p:nvPr>
            <p:ph type="body" idx="1"/>
          </p:nvPr>
        </p:nvSpPr>
        <p:spPr>
          <a:xfrm>
            <a:off x="1524000" y="5981700"/>
            <a:ext cx="9144000" cy="571500"/>
          </a:xfrm>
        </p:spPr>
        <p:txBody>
          <a:bodyPr/>
          <a:lstStyle/>
          <a:p>
            <a:r>
              <a:rPr lang="en-US" sz="1800"/>
              <a:t>Common organization of a remote object with client-side proxy.</a:t>
            </a:r>
          </a:p>
        </p:txBody>
      </p:sp>
      <p:sp>
        <p:nvSpPr>
          <p:cNvPr id="126980" name="Text Box 4"/>
          <p:cNvSpPr txBox="1">
            <a:spLocks noChangeArrowheads="1"/>
          </p:cNvSpPr>
          <p:nvPr/>
        </p:nvSpPr>
        <p:spPr bwMode="auto">
          <a:xfrm>
            <a:off x="4419600" y="28194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2-16</a:t>
            </a:r>
          </a:p>
        </p:txBody>
      </p:sp>
      <p:pic>
        <p:nvPicPr>
          <p:cNvPr id="126981" name="Picture 5"/>
          <p:cNvPicPr>
            <a:picLocks noChangeAspect="1" noChangeArrowheads="1"/>
          </p:cNvPicPr>
          <p:nvPr/>
        </p:nvPicPr>
        <p:blipFill>
          <a:blip r:embed="rId2">
            <a:extLst>
              <a:ext uri="{28A0092B-C50C-407E-A947-70E740481C1C}">
                <a14:useLocalDpi xmlns:a14="http://schemas.microsoft.com/office/drawing/2010/main" val="0"/>
              </a:ext>
            </a:extLst>
          </a:blip>
          <a:srcRect l="20309" t="40030" r="17317" b="34743"/>
          <a:stretch>
            <a:fillRect/>
          </a:stretch>
        </p:blipFill>
        <p:spPr bwMode="auto">
          <a:xfrm>
            <a:off x="1952626" y="990600"/>
            <a:ext cx="8029575"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5954" name="Rectangle 2"/>
          <p:cNvSpPr>
            <a:spLocks noGrp="1" noChangeArrowheads="1"/>
          </p:cNvSpPr>
          <p:nvPr>
            <p:ph type="title"/>
          </p:nvPr>
        </p:nvSpPr>
        <p:spPr/>
        <p:txBody>
          <a:bodyPr/>
          <a:lstStyle/>
          <a:p>
            <a:r>
              <a:rPr lang="en-US"/>
              <a:t>Parameter Passing</a:t>
            </a:r>
          </a:p>
        </p:txBody>
      </p:sp>
      <p:sp>
        <p:nvSpPr>
          <p:cNvPr id="125955" name="Rectangle 3"/>
          <p:cNvSpPr>
            <a:spLocks noGrp="1" noChangeArrowheads="1"/>
          </p:cNvSpPr>
          <p:nvPr>
            <p:ph type="body" idx="1"/>
          </p:nvPr>
        </p:nvSpPr>
        <p:spPr/>
        <p:txBody>
          <a:bodyPr/>
          <a:lstStyle/>
          <a:p>
            <a:r>
              <a:rPr lang="en-US" sz="1800"/>
              <a:t>The situation when passing an object by reference or by value.</a:t>
            </a:r>
          </a:p>
        </p:txBody>
      </p:sp>
      <p:sp>
        <p:nvSpPr>
          <p:cNvPr id="125956" name="Text Box 4"/>
          <p:cNvSpPr txBox="1">
            <a:spLocks noChangeArrowheads="1"/>
          </p:cNvSpPr>
          <p:nvPr/>
        </p:nvSpPr>
        <p:spPr bwMode="auto">
          <a:xfrm>
            <a:off x="5181600" y="23622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2-18</a:t>
            </a:r>
          </a:p>
        </p:txBody>
      </p:sp>
      <p:pic>
        <p:nvPicPr>
          <p:cNvPr id="125957" name="Picture 5"/>
          <p:cNvPicPr>
            <a:picLocks noChangeAspect="1" noChangeArrowheads="1"/>
          </p:cNvPicPr>
          <p:nvPr/>
        </p:nvPicPr>
        <p:blipFill>
          <a:blip r:embed="rId2">
            <a:extLst>
              <a:ext uri="{28A0092B-C50C-407E-A947-70E740481C1C}">
                <a14:useLocalDpi xmlns:a14="http://schemas.microsoft.com/office/drawing/2010/main" val="0"/>
              </a:ext>
            </a:extLst>
          </a:blip>
          <a:srcRect l="19455" t="42296" r="16675" b="36253"/>
          <a:stretch>
            <a:fillRect/>
          </a:stretch>
        </p:blipFill>
        <p:spPr bwMode="auto">
          <a:xfrm>
            <a:off x="1871664" y="1257300"/>
            <a:ext cx="8567737"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09570" name="Rectangle 2"/>
          <p:cNvSpPr>
            <a:spLocks noGrp="1" noChangeArrowheads="1"/>
          </p:cNvSpPr>
          <p:nvPr>
            <p:ph type="title"/>
          </p:nvPr>
        </p:nvSpPr>
        <p:spPr/>
        <p:txBody>
          <a:bodyPr/>
          <a:lstStyle/>
          <a:p>
            <a:r>
              <a:rPr lang="en-US"/>
              <a:t>Data Stream</a:t>
            </a:r>
          </a:p>
        </p:txBody>
      </p:sp>
      <p:sp>
        <p:nvSpPr>
          <p:cNvPr id="109571" name="Rectangle 3"/>
          <p:cNvSpPr>
            <a:spLocks noGrp="1" noChangeArrowheads="1"/>
          </p:cNvSpPr>
          <p:nvPr>
            <p:ph type="body" idx="1"/>
          </p:nvPr>
        </p:nvSpPr>
        <p:spPr/>
        <p:txBody>
          <a:bodyPr/>
          <a:lstStyle/>
          <a:p>
            <a:r>
              <a:rPr lang="en-US"/>
              <a:t>Figure 4-26. A general architecture for streaming stored multimedia data over a network.</a:t>
            </a:r>
          </a:p>
        </p:txBody>
      </p:sp>
      <p:pic>
        <p:nvPicPr>
          <p:cNvPr id="109572" name="Picture 4" descr="04-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833563"/>
            <a:ext cx="8318500" cy="313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6194" name="Rectangle 2"/>
          <p:cNvSpPr>
            <a:spLocks noGrp="1" noChangeArrowheads="1"/>
          </p:cNvSpPr>
          <p:nvPr>
            <p:ph type="title"/>
          </p:nvPr>
        </p:nvSpPr>
        <p:spPr/>
        <p:txBody>
          <a:bodyPr/>
          <a:lstStyle/>
          <a:p>
            <a:r>
              <a:rPr lang="en-US" dirty="0">
                <a:latin typeface="+mn-lt"/>
              </a:rPr>
              <a:t>Asynchronous Transmission Mode</a:t>
            </a:r>
          </a:p>
        </p:txBody>
      </p:sp>
      <p:sp>
        <p:nvSpPr>
          <p:cNvPr id="136195" name="Rectangle 3"/>
          <p:cNvSpPr>
            <a:spLocks noGrp="1" noChangeArrowheads="1"/>
          </p:cNvSpPr>
          <p:nvPr>
            <p:ph type="body" idx="1"/>
          </p:nvPr>
        </p:nvSpPr>
        <p:spPr>
          <a:xfrm>
            <a:off x="1073019" y="1352939"/>
            <a:ext cx="10002418" cy="4161453"/>
          </a:xfrm>
        </p:spPr>
        <p:txBody>
          <a:bodyPr/>
          <a:lstStyle/>
          <a:p>
            <a:pPr algn="l">
              <a:buFontTx/>
              <a:buChar char="•"/>
            </a:pPr>
            <a:endParaRPr lang="en-US" sz="2800" dirty="0"/>
          </a:p>
          <a:p>
            <a:pPr algn="l">
              <a:buFontTx/>
              <a:buChar char="•"/>
            </a:pPr>
            <a:r>
              <a:rPr lang="en-US" sz="2800" dirty="0"/>
              <a:t>The data items are sent one after the other in sequence. </a:t>
            </a:r>
          </a:p>
          <a:p>
            <a:pPr algn="l">
              <a:buFontTx/>
              <a:buChar char="•"/>
            </a:pPr>
            <a:endParaRPr lang="en-US" sz="2800" dirty="0"/>
          </a:p>
          <a:p>
            <a:pPr algn="l">
              <a:buFontTx/>
              <a:buChar char="•"/>
            </a:pPr>
            <a:r>
              <a:rPr lang="en-US" sz="2800" dirty="0"/>
              <a:t>No other timing constraints.</a:t>
            </a:r>
          </a:p>
          <a:p>
            <a:pPr lvl="1">
              <a:buFontTx/>
              <a:buChar cha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6194" name="Rectangle 2"/>
          <p:cNvSpPr>
            <a:spLocks noGrp="1" noChangeArrowheads="1"/>
          </p:cNvSpPr>
          <p:nvPr>
            <p:ph type="title"/>
          </p:nvPr>
        </p:nvSpPr>
        <p:spPr/>
        <p:txBody>
          <a:bodyPr/>
          <a:lstStyle/>
          <a:p>
            <a:r>
              <a:rPr lang="en-US" dirty="0">
                <a:latin typeface="+mn-lt"/>
              </a:rPr>
              <a:t>Synchronous Transmission Mode</a:t>
            </a:r>
          </a:p>
        </p:txBody>
      </p:sp>
      <p:sp>
        <p:nvSpPr>
          <p:cNvPr id="136195" name="Rectangle 3"/>
          <p:cNvSpPr>
            <a:spLocks noGrp="1" noChangeArrowheads="1"/>
          </p:cNvSpPr>
          <p:nvPr>
            <p:ph type="body" idx="1"/>
          </p:nvPr>
        </p:nvSpPr>
        <p:spPr>
          <a:xfrm>
            <a:off x="1119672" y="1143000"/>
            <a:ext cx="10189029" cy="4455367"/>
          </a:xfrm>
        </p:spPr>
        <p:txBody>
          <a:bodyPr/>
          <a:lstStyle/>
          <a:p>
            <a:pPr algn="l">
              <a:buFontTx/>
              <a:buChar char="•"/>
            </a:pPr>
            <a:endParaRPr lang="en-US" sz="2800" dirty="0"/>
          </a:p>
          <a:p>
            <a:pPr algn="l">
              <a:buFontTx/>
              <a:buChar char="•"/>
            </a:pPr>
            <a:r>
              <a:rPr lang="en-US" sz="2800" dirty="0"/>
              <a:t>Maximum end-to-end delay</a:t>
            </a:r>
          </a:p>
          <a:p>
            <a:pPr algn="l">
              <a:buFontTx/>
              <a:buChar char="•"/>
            </a:pPr>
            <a:endParaRPr lang="en-US" sz="2800" dirty="0"/>
          </a:p>
          <a:p>
            <a:pPr algn="l">
              <a:buFontTx/>
              <a:buChar char="•"/>
            </a:pPr>
            <a:r>
              <a:rPr lang="en-US" sz="2800" dirty="0"/>
              <a:t>No constraint on arriving early.</a:t>
            </a:r>
          </a:p>
          <a:p>
            <a:pPr algn="l">
              <a:buFontTx/>
              <a:buChar char="•"/>
            </a:pPr>
            <a:endParaRPr lang="en-US" sz="2800" dirty="0"/>
          </a:p>
          <a:p>
            <a:pPr algn="l">
              <a:buFontTx/>
              <a:buChar char="•"/>
            </a:pPr>
            <a:r>
              <a:rPr lang="en-US" sz="2800" dirty="0"/>
              <a:t>Example is sensor data that is aggregated at intervals—must arrive in time, but no penalty if it arrives early.</a:t>
            </a:r>
          </a:p>
        </p:txBody>
      </p:sp>
    </p:spTree>
    <p:extLst>
      <p:ext uri="{BB962C8B-B14F-4D97-AF65-F5344CB8AC3E}">
        <p14:creationId xmlns:p14="http://schemas.microsoft.com/office/powerpoint/2010/main" val="248977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6194" name="Rectangle 2"/>
          <p:cNvSpPr>
            <a:spLocks noGrp="1" noChangeArrowheads="1"/>
          </p:cNvSpPr>
          <p:nvPr>
            <p:ph type="title"/>
          </p:nvPr>
        </p:nvSpPr>
        <p:spPr/>
        <p:txBody>
          <a:bodyPr/>
          <a:lstStyle/>
          <a:p>
            <a:r>
              <a:rPr lang="en-US" dirty="0">
                <a:latin typeface="+mn-lt"/>
              </a:rPr>
              <a:t>Isochronous Transmission Mode</a:t>
            </a:r>
          </a:p>
        </p:txBody>
      </p:sp>
      <p:sp>
        <p:nvSpPr>
          <p:cNvPr id="136195" name="Rectangle 3"/>
          <p:cNvSpPr>
            <a:spLocks noGrp="1" noChangeArrowheads="1"/>
          </p:cNvSpPr>
          <p:nvPr>
            <p:ph type="body" idx="1"/>
          </p:nvPr>
        </p:nvSpPr>
        <p:spPr>
          <a:xfrm>
            <a:off x="2033588" y="1365250"/>
            <a:ext cx="7967662" cy="5187950"/>
          </a:xfrm>
        </p:spPr>
        <p:txBody>
          <a:bodyPr/>
          <a:lstStyle/>
          <a:p>
            <a:pPr algn="l">
              <a:buFontTx/>
              <a:buChar char="•"/>
            </a:pPr>
            <a:r>
              <a:rPr lang="en-US" sz="2000" dirty="0"/>
              <a:t>Pronounced </a:t>
            </a:r>
            <a:r>
              <a:rPr lang="en-US" sz="2000" i="1" dirty="0" err="1"/>
              <a:t>ai·</a:t>
            </a:r>
            <a:r>
              <a:rPr lang="en-US" sz="2000" b="1" i="1" dirty="0" err="1"/>
              <a:t>saa</a:t>
            </a:r>
            <a:r>
              <a:rPr lang="en-US" sz="2000" i="1" dirty="0" err="1"/>
              <a:t>·kruh·nuhs</a:t>
            </a:r>
            <a:endParaRPr lang="en-US" sz="2000" i="1" dirty="0"/>
          </a:p>
          <a:p>
            <a:pPr algn="l">
              <a:buFontTx/>
              <a:buChar char="•"/>
            </a:pPr>
            <a:endParaRPr lang="en-US" sz="2000" dirty="0"/>
          </a:p>
          <a:p>
            <a:pPr algn="l">
              <a:buFontTx/>
              <a:buChar char="•"/>
            </a:pPr>
            <a:r>
              <a:rPr lang="en-US" sz="2000" dirty="0"/>
              <a:t>Data units are transferred </a:t>
            </a:r>
            <a:r>
              <a:rPr lang="en-US" sz="2000" i="1" dirty="0"/>
              <a:t>on time</a:t>
            </a:r>
          </a:p>
          <a:p>
            <a:pPr algn="l">
              <a:buFontTx/>
              <a:buChar char="•"/>
            </a:pPr>
            <a:endParaRPr lang="en-US" sz="2000" dirty="0"/>
          </a:p>
          <a:p>
            <a:pPr algn="l">
              <a:buFontTx/>
              <a:buChar char="•"/>
            </a:pPr>
            <a:r>
              <a:rPr lang="en-US" sz="2000" dirty="0"/>
              <a:t>Cannot arrive late, and </a:t>
            </a:r>
            <a:r>
              <a:rPr lang="en-US" sz="2000" i="1" dirty="0"/>
              <a:t>cannot arrive early </a:t>
            </a:r>
            <a:r>
              <a:rPr lang="en-US" sz="2000" dirty="0"/>
              <a:t>(buffer size limit!)</a:t>
            </a:r>
            <a:endParaRPr lang="en-US" sz="2000" i="1" dirty="0"/>
          </a:p>
          <a:p>
            <a:pPr algn="l">
              <a:buFontTx/>
              <a:buChar char="•"/>
            </a:pPr>
            <a:endParaRPr lang="en-US" sz="2000" dirty="0"/>
          </a:p>
          <a:p>
            <a:pPr algn="l">
              <a:buFontTx/>
              <a:buChar char="•"/>
            </a:pPr>
            <a:r>
              <a:rPr lang="en-US" sz="2000" dirty="0"/>
              <a:t>Early arrival can cause problems with buffer space.</a:t>
            </a:r>
          </a:p>
          <a:p>
            <a:pPr algn="l">
              <a:buFontTx/>
              <a:buChar char="•"/>
            </a:pPr>
            <a:endParaRPr lang="en-US" sz="2000" dirty="0"/>
          </a:p>
          <a:p>
            <a:pPr algn="l">
              <a:buFontTx/>
              <a:buChar char="•"/>
            </a:pPr>
            <a:r>
              <a:rPr lang="en-US" sz="2000" dirty="0"/>
              <a:t>Requires bounds on </a:t>
            </a:r>
            <a:r>
              <a:rPr lang="en-US" sz="2000" i="1" dirty="0"/>
              <a:t>jitter</a:t>
            </a:r>
            <a:r>
              <a:rPr lang="en-US" sz="2000" dirty="0"/>
              <a:t>—the variation in the transfer time between units.</a:t>
            </a:r>
          </a:p>
          <a:p>
            <a:pPr algn="l">
              <a:buFontTx/>
              <a:buChar char="•"/>
            </a:pPr>
            <a:endParaRPr lang="en-US" sz="2000" dirty="0"/>
          </a:p>
          <a:p>
            <a:pPr algn="l">
              <a:buFontTx/>
              <a:buChar char="•"/>
            </a:pPr>
            <a:r>
              <a:rPr lang="en-US" sz="2000" dirty="0"/>
              <a:t>Continuous data transfer using isochronous transfer mode is often simply referred to as </a:t>
            </a:r>
            <a:r>
              <a:rPr lang="en-US" sz="2000" i="1" dirty="0"/>
              <a:t>streaming data</a:t>
            </a:r>
            <a:endParaRPr lang="en-US" sz="2000" dirty="0"/>
          </a:p>
        </p:txBody>
      </p:sp>
    </p:spTree>
    <p:extLst>
      <p:ext uri="{BB962C8B-B14F-4D97-AF65-F5344CB8AC3E}">
        <p14:creationId xmlns:p14="http://schemas.microsoft.com/office/powerpoint/2010/main" val="248977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6194" name="Rectangle 2"/>
          <p:cNvSpPr>
            <a:spLocks noGrp="1" noChangeArrowheads="1"/>
          </p:cNvSpPr>
          <p:nvPr>
            <p:ph type="title"/>
          </p:nvPr>
        </p:nvSpPr>
        <p:spPr/>
        <p:txBody>
          <a:bodyPr/>
          <a:lstStyle/>
          <a:p>
            <a:r>
              <a:rPr lang="en-US" dirty="0">
                <a:latin typeface="+mn-lt"/>
              </a:rPr>
              <a:t>Properties of streaming data</a:t>
            </a:r>
          </a:p>
        </p:txBody>
      </p:sp>
      <p:sp>
        <p:nvSpPr>
          <p:cNvPr id="136195" name="Rectangle 3"/>
          <p:cNvSpPr>
            <a:spLocks noGrp="1" noChangeArrowheads="1"/>
          </p:cNvSpPr>
          <p:nvPr>
            <p:ph type="body" idx="1"/>
          </p:nvPr>
        </p:nvSpPr>
        <p:spPr>
          <a:xfrm>
            <a:off x="998375" y="989045"/>
            <a:ext cx="10440955" cy="5234473"/>
          </a:xfrm>
        </p:spPr>
        <p:txBody>
          <a:bodyPr/>
          <a:lstStyle/>
          <a:p>
            <a:pPr algn="l">
              <a:buFontTx/>
              <a:buChar char="•"/>
            </a:pPr>
            <a:endParaRPr lang="en-US" sz="2800" dirty="0"/>
          </a:p>
          <a:p>
            <a:pPr algn="l">
              <a:buFontTx/>
              <a:buChar char="•"/>
            </a:pPr>
            <a:r>
              <a:rPr lang="en-US" dirty="0"/>
              <a:t>Stored data streamed from files</a:t>
            </a:r>
          </a:p>
          <a:p>
            <a:pPr algn="l">
              <a:buFontTx/>
              <a:buChar char="•"/>
            </a:pPr>
            <a:endParaRPr lang="en-US" dirty="0"/>
          </a:p>
          <a:p>
            <a:pPr algn="l">
              <a:buFontTx/>
              <a:buChar char="•"/>
            </a:pPr>
            <a:r>
              <a:rPr lang="en-US" dirty="0"/>
              <a:t>Live data streamed from a real-time source</a:t>
            </a:r>
          </a:p>
          <a:p>
            <a:pPr algn="l">
              <a:buFontTx/>
              <a:buChar char="•"/>
            </a:pPr>
            <a:endParaRPr lang="en-US" dirty="0"/>
          </a:p>
          <a:p>
            <a:pPr algn="l">
              <a:buFontTx/>
              <a:buChar char="•"/>
            </a:pPr>
            <a:r>
              <a:rPr lang="en-US" dirty="0"/>
              <a:t>“Loop” delayed live streaming data</a:t>
            </a:r>
          </a:p>
          <a:p>
            <a:pPr algn="l">
              <a:buFontTx/>
              <a:buChar char="•"/>
            </a:pPr>
            <a:endParaRPr lang="en-US" dirty="0"/>
          </a:p>
          <a:p>
            <a:pPr algn="l">
              <a:buFontTx/>
              <a:buChar char="•"/>
            </a:pPr>
            <a:r>
              <a:rPr lang="en-US" dirty="0"/>
              <a:t>Compressed data—how much compression?</a:t>
            </a:r>
          </a:p>
          <a:p>
            <a:pPr algn="l">
              <a:buFontTx/>
              <a:buChar char="•"/>
            </a:pPr>
            <a:endParaRPr lang="en-US" dirty="0"/>
          </a:p>
          <a:p>
            <a:pPr algn="l">
              <a:buFontTx/>
              <a:buChar char="•"/>
            </a:pPr>
            <a:r>
              <a:rPr lang="en-US" dirty="0"/>
              <a:t>Secure data—how much overhead? authentication model at playback?</a:t>
            </a:r>
            <a:endParaRPr lang="en-US" sz="2000" dirty="0"/>
          </a:p>
          <a:p>
            <a:pPr algn="l"/>
            <a:endParaRPr lang="en-US" sz="2800" dirty="0"/>
          </a:p>
        </p:txBody>
      </p:sp>
    </p:spTree>
    <p:extLst>
      <p:ext uri="{BB962C8B-B14F-4D97-AF65-F5344CB8AC3E}">
        <p14:creationId xmlns:p14="http://schemas.microsoft.com/office/powerpoint/2010/main" val="1423347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r>
              <a:rPr lang="en-US" dirty="0"/>
              <a:t>Audio timing is </a:t>
            </a:r>
            <a:r>
              <a:rPr lang="en-US" i="1" dirty="0"/>
              <a:t>critical</a:t>
            </a:r>
          </a:p>
        </p:txBody>
      </p:sp>
      <p:sp>
        <p:nvSpPr>
          <p:cNvPr id="110595" name="Rectangle 3"/>
          <p:cNvSpPr>
            <a:spLocks noGrp="1" noChangeArrowheads="1"/>
          </p:cNvSpPr>
          <p:nvPr>
            <p:ph type="body" idx="1"/>
          </p:nvPr>
        </p:nvSpPr>
        <p:spPr>
          <a:xfrm>
            <a:off x="951722" y="914400"/>
            <a:ext cx="10375641" cy="4646645"/>
          </a:xfrm>
        </p:spPr>
        <p:txBody>
          <a:bodyPr/>
          <a:lstStyle/>
          <a:p>
            <a:pPr algn="l">
              <a:buFontTx/>
              <a:buChar char="•"/>
            </a:pPr>
            <a:endParaRPr lang="en-US" dirty="0"/>
          </a:p>
          <a:p>
            <a:pPr algn="l">
              <a:buFontTx/>
              <a:buChar char="•"/>
            </a:pPr>
            <a:r>
              <a:rPr lang="en-US" dirty="0"/>
              <a:t>When  a video signal is degraded we an usually adapt reasonably well.</a:t>
            </a:r>
          </a:p>
          <a:p>
            <a:pPr algn="l">
              <a:buFontTx/>
              <a:buChar char="•"/>
            </a:pPr>
            <a:endParaRPr lang="en-US" dirty="0"/>
          </a:p>
          <a:p>
            <a:pPr algn="l">
              <a:buFontTx/>
              <a:buChar char="•"/>
            </a:pPr>
            <a:r>
              <a:rPr lang="en-US" dirty="0"/>
              <a:t>When the audio signal is degraded too much, and in particular degraded with </a:t>
            </a:r>
            <a:r>
              <a:rPr lang="en-US" i="1" dirty="0"/>
              <a:t>digital artifacts</a:t>
            </a:r>
            <a:r>
              <a:rPr lang="en-US" dirty="0"/>
              <a:t>, it is fatiguing and we lose important content cues at the cognitive level.</a:t>
            </a:r>
          </a:p>
          <a:p>
            <a:pPr algn="l">
              <a:buFontTx/>
              <a:buChar char="•"/>
            </a:pPr>
            <a:endParaRPr lang="en-US" dirty="0"/>
          </a:p>
          <a:p>
            <a:pPr algn="l">
              <a:buFontTx/>
              <a:buChar char="•"/>
            </a:pPr>
            <a:r>
              <a:rPr lang="en-US" dirty="0"/>
              <a:t>The visual landscape tends to be static and supported by static environmental cues.</a:t>
            </a:r>
          </a:p>
          <a:p>
            <a:pPr algn="l">
              <a:buFontTx/>
              <a:buChar char="•"/>
            </a:pPr>
            <a:endParaRPr lang="en-US" dirty="0"/>
          </a:p>
          <a:p>
            <a:pPr algn="l">
              <a:buFontTx/>
              <a:buChar char="•"/>
            </a:pPr>
            <a:r>
              <a:rPr lang="en-US" dirty="0"/>
              <a:t>The aural landscape is </a:t>
            </a:r>
            <a:r>
              <a:rPr lang="en-US" i="1" dirty="0"/>
              <a:t>ephemeral</a:t>
            </a:r>
            <a:r>
              <a:rPr lang="en-US" dirty="0"/>
              <a:t>—we have limited buffers in which to keep the signal alive in memory without environmental cues.</a:t>
            </a:r>
          </a:p>
        </p:txBody>
      </p:sp>
    </p:spTree>
    <p:extLst>
      <p:ext uri="{BB962C8B-B14F-4D97-AF65-F5344CB8AC3E}">
        <p14:creationId xmlns:p14="http://schemas.microsoft.com/office/powerpoint/2010/main" val="381620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77826" name="Rectangle 2"/>
          <p:cNvSpPr>
            <a:spLocks noGrp="1" noChangeArrowheads="1"/>
          </p:cNvSpPr>
          <p:nvPr>
            <p:ph type="title"/>
          </p:nvPr>
        </p:nvSpPr>
        <p:spPr/>
        <p:txBody>
          <a:bodyPr/>
          <a:lstStyle/>
          <a:p>
            <a:endParaRPr lang="en-US" dirty="0"/>
          </a:p>
        </p:txBody>
      </p:sp>
      <p:sp>
        <p:nvSpPr>
          <p:cNvPr id="77827" name="Rectangle 3"/>
          <p:cNvSpPr>
            <a:spLocks noGrp="1" noChangeArrowheads="1"/>
          </p:cNvSpPr>
          <p:nvPr>
            <p:ph type="body" idx="1"/>
          </p:nvPr>
        </p:nvSpPr>
        <p:spPr/>
        <p:txBody>
          <a:bodyPr/>
          <a:lstStyle/>
          <a:p>
            <a:r>
              <a:rPr lang="en-US"/>
              <a:t>Figure 4-2. A typical message as it appears on the network.</a:t>
            </a:r>
          </a:p>
        </p:txBody>
      </p:sp>
      <p:pic>
        <p:nvPicPr>
          <p:cNvPr id="77828" name="Picture 4" descr="0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6" y="1689101"/>
            <a:ext cx="7699375" cy="3368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r>
              <a:rPr lang="en-US" dirty="0" err="1"/>
              <a:t>Sellon</a:t>
            </a:r>
            <a:r>
              <a:rPr lang="en-US" dirty="0"/>
              <a:t> et al., 2019</a:t>
            </a:r>
          </a:p>
        </p:txBody>
      </p:sp>
      <p:sp>
        <p:nvSpPr>
          <p:cNvPr id="110595" name="Rectangle 3"/>
          <p:cNvSpPr>
            <a:spLocks noGrp="1" noChangeArrowheads="1"/>
          </p:cNvSpPr>
          <p:nvPr>
            <p:ph type="body" idx="1"/>
          </p:nvPr>
        </p:nvSpPr>
        <p:spPr>
          <a:xfrm>
            <a:off x="1104122" y="1436916"/>
            <a:ext cx="9983755" cy="4618652"/>
          </a:xfrm>
        </p:spPr>
        <p:txBody>
          <a:bodyPr/>
          <a:lstStyle/>
          <a:p>
            <a:pPr algn="l">
              <a:buFontTx/>
              <a:buChar char="•"/>
            </a:pPr>
            <a:r>
              <a:rPr lang="en-US" dirty="0"/>
              <a:t>“The tectorial membrane (TM)  [in the ear] is widely believed to play a significant role in determining the remarkable frequency selectivity and sensitivity that are hallmarks of mammalian hearing by virtue of its resonance and traveling wave properties.”</a:t>
            </a:r>
          </a:p>
          <a:p>
            <a:pPr algn="l">
              <a:buFontTx/>
              <a:buChar char="•"/>
            </a:pPr>
            <a:endParaRPr lang="en-US" dirty="0"/>
          </a:p>
          <a:p>
            <a:pPr algn="l">
              <a:buFontTx/>
              <a:buChar char="•"/>
            </a:pPr>
            <a:r>
              <a:rPr lang="en-US" dirty="0"/>
              <a:t>[...] the molecular mechanism underlying the mechanical properties of the TM depends on both the elastic properties of the matrix and the viscous properties of the interstitial fluids. Fluid flow through the </a:t>
            </a:r>
            <a:r>
              <a:rPr lang="en-US" i="1" dirty="0" err="1"/>
              <a:t>nanoporous</a:t>
            </a:r>
            <a:r>
              <a:rPr lang="en-US" dirty="0"/>
              <a:t> structure of the TM can directly affect the </a:t>
            </a:r>
            <a:r>
              <a:rPr lang="en-US" i="1" dirty="0"/>
              <a:t>nanometer-scale</a:t>
            </a:r>
            <a:r>
              <a:rPr lang="en-US" dirty="0"/>
              <a:t> motions of the hair bundles. Such fluid flow through the matrix and the separation of fluid flow and matrix movements can be directly measured at the </a:t>
            </a:r>
            <a:r>
              <a:rPr lang="en-US" i="1" dirty="0"/>
              <a:t>nanoscale</a:t>
            </a:r>
            <a:r>
              <a:rPr lang="en-US" dirty="0"/>
              <a:t>.</a:t>
            </a:r>
          </a:p>
        </p:txBody>
      </p:sp>
    </p:spTree>
    <p:extLst>
      <p:ext uri="{BB962C8B-B14F-4D97-AF65-F5344CB8AC3E}">
        <p14:creationId xmlns:p14="http://schemas.microsoft.com/office/powerpoint/2010/main" val="3282535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endParaRPr lang="en-US" dirty="0"/>
          </a:p>
        </p:txBody>
      </p:sp>
      <p:sp>
        <p:nvSpPr>
          <p:cNvPr id="110595" name="Rectangle 3"/>
          <p:cNvSpPr>
            <a:spLocks noGrp="1" noChangeArrowheads="1"/>
          </p:cNvSpPr>
          <p:nvPr>
            <p:ph type="body" idx="1"/>
          </p:nvPr>
        </p:nvSpPr>
        <p:spPr>
          <a:xfrm>
            <a:off x="1129004" y="942393"/>
            <a:ext cx="9983755" cy="4618652"/>
          </a:xfrm>
        </p:spPr>
        <p:txBody>
          <a:bodyPr/>
          <a:lstStyle/>
          <a:p>
            <a:pPr algn="l">
              <a:buFontTx/>
              <a:buChar char="•"/>
            </a:pPr>
            <a:endParaRPr lang="en-US" dirty="0"/>
          </a:p>
          <a:p>
            <a:pPr algn="l">
              <a:buFontTx/>
              <a:buChar char="•"/>
            </a:pPr>
            <a:r>
              <a:rPr lang="en-US" dirty="0"/>
              <a:t>The nanoscale is the dimensional range of approximately 1 to 100 </a:t>
            </a:r>
            <a:r>
              <a:rPr lang="en-US" dirty="0" err="1"/>
              <a:t>nanometres</a:t>
            </a:r>
            <a:r>
              <a:rPr lang="en-US" dirty="0"/>
              <a:t>.</a:t>
            </a:r>
          </a:p>
          <a:p>
            <a:pPr algn="l">
              <a:buFontTx/>
              <a:buChar char="•"/>
            </a:pPr>
            <a:endParaRPr lang="en-US" dirty="0"/>
          </a:p>
          <a:p>
            <a:pPr algn="l">
              <a:buFontTx/>
              <a:buChar char="•"/>
            </a:pPr>
            <a:r>
              <a:rPr lang="en-US" dirty="0"/>
              <a:t>nanometer = one billionth of a meter.</a:t>
            </a:r>
          </a:p>
          <a:p>
            <a:pPr algn="l">
              <a:buFontTx/>
              <a:buChar char="•"/>
            </a:pPr>
            <a:endParaRPr lang="en-US" dirty="0"/>
          </a:p>
          <a:p>
            <a:pPr algn="l">
              <a:buFontTx/>
              <a:buChar char="•"/>
            </a:pPr>
            <a:r>
              <a:rPr lang="en-US" dirty="0"/>
              <a:t>X-ray/Ultraviolet = 10 nm	3 × 10</a:t>
            </a:r>
            <a:r>
              <a:rPr lang="en-US" baseline="30000" dirty="0"/>
              <a:t>16</a:t>
            </a:r>
            <a:r>
              <a:rPr lang="en-US" dirty="0"/>
              <a:t> Hz</a:t>
            </a:r>
          </a:p>
          <a:p>
            <a:pPr algn="l">
              <a:buFontTx/>
              <a:buChar char="•"/>
            </a:pPr>
            <a:endParaRPr lang="en-US" dirty="0"/>
          </a:p>
          <a:p>
            <a:pPr algn="l">
              <a:buFontTx/>
              <a:buChar char="•"/>
            </a:pPr>
            <a:r>
              <a:rPr lang="en-US" dirty="0"/>
              <a:t>Our ears partially operate at sensitivity levels near X-ray frequencies. (Used to emphasize selectivity of frequency ranges.)</a:t>
            </a:r>
          </a:p>
          <a:p>
            <a:pPr algn="l">
              <a:buFontTx/>
              <a:buChar char="•"/>
            </a:pPr>
            <a:endParaRPr lang="en-US" dirty="0"/>
          </a:p>
          <a:p>
            <a:pPr algn="l">
              <a:buFontTx/>
              <a:buChar char="•"/>
            </a:pPr>
            <a:endParaRPr lang="en-US" dirty="0"/>
          </a:p>
        </p:txBody>
      </p:sp>
    </p:spTree>
    <p:extLst>
      <p:ext uri="{BB962C8B-B14F-4D97-AF65-F5344CB8AC3E}">
        <p14:creationId xmlns:p14="http://schemas.microsoft.com/office/powerpoint/2010/main" val="444001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r>
              <a:rPr lang="en-US" dirty="0"/>
              <a:t>MIT Reference 2019</a:t>
            </a:r>
          </a:p>
        </p:txBody>
      </p:sp>
      <p:sp>
        <p:nvSpPr>
          <p:cNvPr id="110595" name="Rectangle 3"/>
          <p:cNvSpPr>
            <a:spLocks noGrp="1" noChangeArrowheads="1"/>
          </p:cNvSpPr>
          <p:nvPr>
            <p:ph type="body" idx="1"/>
          </p:nvPr>
        </p:nvSpPr>
        <p:spPr>
          <a:xfrm>
            <a:off x="951722" y="914400"/>
            <a:ext cx="10375641" cy="4646645"/>
          </a:xfrm>
        </p:spPr>
        <p:txBody>
          <a:bodyPr/>
          <a:lstStyle/>
          <a:p>
            <a:pPr algn="l">
              <a:buFontTx/>
              <a:buChar char="•"/>
            </a:pPr>
            <a:endParaRPr lang="en-US" dirty="0"/>
          </a:p>
          <a:p>
            <a:pPr algn="l">
              <a:buFontTx/>
              <a:buChar char="•"/>
            </a:pPr>
            <a:endParaRPr lang="en-US" dirty="0"/>
          </a:p>
          <a:p>
            <a:pPr algn="l"/>
            <a:endParaRPr lang="en-US" sz="2000" i="1" dirty="0"/>
          </a:p>
          <a:p>
            <a:pPr algn="l"/>
            <a:endParaRPr lang="en-US" sz="2000" i="1" dirty="0"/>
          </a:p>
          <a:p>
            <a:pPr algn="l"/>
            <a:r>
              <a:rPr lang="en-US" sz="2000" i="1" dirty="0"/>
              <a:t>Nanoscale </a:t>
            </a:r>
            <a:r>
              <a:rPr lang="en-US" sz="2000" i="1" dirty="0" err="1"/>
              <a:t>Poroelasticity</a:t>
            </a:r>
            <a:r>
              <a:rPr lang="en-US" sz="2000" i="1" dirty="0"/>
              <a:t> of the Tectorial Membrane Determines Hair Bundle Deflections</a:t>
            </a:r>
          </a:p>
          <a:p>
            <a:pPr algn="l"/>
            <a:endParaRPr lang="en-US" sz="2000" dirty="0"/>
          </a:p>
          <a:p>
            <a:pPr algn="l"/>
            <a:r>
              <a:rPr lang="en-US" sz="2000" dirty="0"/>
              <a:t>Jonathan B. </a:t>
            </a:r>
            <a:r>
              <a:rPr lang="en-US" sz="2000" dirty="0" err="1"/>
              <a:t>Sellon</a:t>
            </a:r>
            <a:r>
              <a:rPr lang="en-US" sz="2000" dirty="0"/>
              <a:t>, </a:t>
            </a:r>
            <a:r>
              <a:rPr lang="en-US" sz="2000" dirty="0" err="1"/>
              <a:t>Mojtaba</a:t>
            </a:r>
            <a:r>
              <a:rPr lang="en-US" sz="2000" dirty="0"/>
              <a:t> Azadi, </a:t>
            </a:r>
            <a:r>
              <a:rPr lang="en-US" sz="2000" dirty="0" err="1"/>
              <a:t>Ramin</a:t>
            </a:r>
            <a:r>
              <a:rPr lang="en-US" sz="2000" dirty="0"/>
              <a:t> </a:t>
            </a:r>
            <a:r>
              <a:rPr lang="en-US" sz="2000" dirty="0" err="1"/>
              <a:t>Oftadeh</a:t>
            </a:r>
            <a:r>
              <a:rPr lang="en-US" sz="2000" dirty="0"/>
              <a:t>, </a:t>
            </a:r>
            <a:r>
              <a:rPr lang="en-US" sz="2000" dirty="0" err="1"/>
              <a:t>Hadi</a:t>
            </a:r>
            <a:r>
              <a:rPr lang="en-US" sz="2000" dirty="0"/>
              <a:t> </a:t>
            </a:r>
            <a:r>
              <a:rPr lang="en-US" sz="2000" dirty="0" err="1"/>
              <a:t>Tavakoli</a:t>
            </a:r>
            <a:r>
              <a:rPr lang="en-US" sz="2000" dirty="0"/>
              <a:t> Nia, </a:t>
            </a:r>
            <a:r>
              <a:rPr lang="en-US" sz="2000" dirty="0" err="1"/>
              <a:t>Roozbeh</a:t>
            </a:r>
            <a:r>
              <a:rPr lang="en-US" sz="2000" dirty="0"/>
              <a:t> </a:t>
            </a:r>
            <a:r>
              <a:rPr lang="en-US" sz="2000" dirty="0" err="1"/>
              <a:t>Ghaffari</a:t>
            </a:r>
            <a:r>
              <a:rPr lang="en-US" sz="2000" dirty="0"/>
              <a:t>, Alan J. </a:t>
            </a:r>
            <a:r>
              <a:rPr lang="en-US" sz="2000" dirty="0" err="1"/>
              <a:t>Grodzinsky</a:t>
            </a:r>
            <a:r>
              <a:rPr lang="en-US" sz="2000" dirty="0"/>
              <a:t>, and Dennis M. Freeman</a:t>
            </a:r>
          </a:p>
          <a:p>
            <a:pPr algn="l"/>
            <a:endParaRPr lang="en-US" sz="2000" dirty="0"/>
          </a:p>
          <a:p>
            <a:pPr algn="l"/>
            <a:r>
              <a:rPr lang="en-US" sz="2000" dirty="0"/>
              <a:t>Phys. Rev. Lett. 122, 028101 – Published 16 January 2019</a:t>
            </a:r>
          </a:p>
          <a:p>
            <a:pPr algn="l">
              <a:buFontTx/>
              <a:buChar char="•"/>
            </a:pPr>
            <a:endParaRPr lang="en-US" dirty="0"/>
          </a:p>
        </p:txBody>
      </p:sp>
    </p:spTree>
    <p:extLst>
      <p:ext uri="{BB962C8B-B14F-4D97-AF65-F5344CB8AC3E}">
        <p14:creationId xmlns:p14="http://schemas.microsoft.com/office/powerpoint/2010/main" val="635184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r>
              <a:rPr lang="en-US" dirty="0"/>
              <a:t>3D spatial imagery in sound</a:t>
            </a:r>
          </a:p>
        </p:txBody>
      </p:sp>
      <p:sp>
        <p:nvSpPr>
          <p:cNvPr id="110595" name="Rectangle 3"/>
          <p:cNvSpPr>
            <a:spLocks noGrp="1" noChangeArrowheads="1"/>
          </p:cNvSpPr>
          <p:nvPr>
            <p:ph type="body" idx="1"/>
          </p:nvPr>
        </p:nvSpPr>
        <p:spPr>
          <a:xfrm>
            <a:off x="1104122" y="1143000"/>
            <a:ext cx="9983755" cy="4618652"/>
          </a:xfrm>
        </p:spPr>
        <p:txBody>
          <a:bodyPr/>
          <a:lstStyle/>
          <a:p>
            <a:pPr algn="l">
              <a:buFontTx/>
              <a:buChar char="•"/>
            </a:pPr>
            <a:r>
              <a:rPr lang="en-US" sz="2200" dirty="0"/>
              <a:t>Humans are </a:t>
            </a:r>
            <a:r>
              <a:rPr lang="en-US" sz="2200" i="1" dirty="0"/>
              <a:t>very</a:t>
            </a:r>
            <a:r>
              <a:rPr lang="en-US" sz="2200" dirty="0"/>
              <a:t> sensitive to audio imaging. Less so to visual imagery which </a:t>
            </a:r>
            <a:r>
              <a:rPr lang="en-US" sz="2200" i="1" dirty="0"/>
              <a:t>tends </a:t>
            </a:r>
            <a:r>
              <a:rPr lang="en-US" sz="2200" dirty="0"/>
              <a:t>to be more stable. Audio input is translated into 3D cognitive imagery in the brain.</a:t>
            </a:r>
            <a:endParaRPr lang="en-US" sz="2200" i="1" dirty="0"/>
          </a:p>
          <a:p>
            <a:pPr algn="l">
              <a:buFontTx/>
              <a:buChar char="•"/>
            </a:pPr>
            <a:endParaRPr lang="en-US" sz="2200" dirty="0"/>
          </a:p>
          <a:p>
            <a:pPr algn="l">
              <a:buFontTx/>
              <a:buChar char="•"/>
            </a:pPr>
            <a:r>
              <a:rPr lang="en-US" sz="2200" i="1" dirty="0"/>
              <a:t>Where</a:t>
            </a:r>
            <a:r>
              <a:rPr lang="en-US" sz="2200" dirty="0"/>
              <a:t> is that saber-toothed tiger I heard outside the cave?</a:t>
            </a:r>
          </a:p>
          <a:p>
            <a:pPr algn="l">
              <a:buFontTx/>
              <a:buChar char="•"/>
            </a:pPr>
            <a:endParaRPr lang="en-US" sz="2200" dirty="0"/>
          </a:p>
          <a:p>
            <a:pPr algn="l">
              <a:buFontTx/>
              <a:buChar char="•"/>
            </a:pPr>
            <a:r>
              <a:rPr lang="en-US" sz="2200" dirty="0"/>
              <a:t>Many humans are highly sensitive to audio degradations and find analog sound (e.g. LPs) to be highly superior to digitized sound, even at $600K digital reproduction level.</a:t>
            </a:r>
          </a:p>
          <a:p>
            <a:pPr algn="l">
              <a:buFontTx/>
              <a:buChar char="•"/>
            </a:pPr>
            <a:endParaRPr lang="en-US" sz="2200" dirty="0"/>
          </a:p>
          <a:p>
            <a:pPr algn="l">
              <a:buFontTx/>
              <a:buChar char="•"/>
            </a:pPr>
            <a:r>
              <a:rPr lang="en-US" sz="2200" dirty="0"/>
              <a:t>To maintain a good cognitive information signal we must do a minimally good job of reproducing the sound in streaming data.</a:t>
            </a:r>
          </a:p>
          <a:p>
            <a:pPr marL="0" indent="0" algn="l"/>
            <a:endParaRPr lang="en-US" dirty="0"/>
          </a:p>
        </p:txBody>
      </p:sp>
    </p:spTree>
    <p:extLst>
      <p:ext uri="{BB962C8B-B14F-4D97-AF65-F5344CB8AC3E}">
        <p14:creationId xmlns:p14="http://schemas.microsoft.com/office/powerpoint/2010/main" val="1511081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endParaRPr lang="en-US" dirty="0"/>
          </a:p>
        </p:txBody>
      </p:sp>
      <p:sp>
        <p:nvSpPr>
          <p:cNvPr id="110595" name="Rectangle 3"/>
          <p:cNvSpPr>
            <a:spLocks noGrp="1" noChangeArrowheads="1"/>
          </p:cNvSpPr>
          <p:nvPr>
            <p:ph type="body" idx="1"/>
          </p:nvPr>
        </p:nvSpPr>
        <p:spPr>
          <a:xfrm>
            <a:off x="1104122" y="1143000"/>
            <a:ext cx="9983755" cy="4618652"/>
          </a:xfrm>
        </p:spPr>
        <p:txBody>
          <a:bodyPr/>
          <a:lstStyle/>
          <a:p>
            <a:pPr algn="l">
              <a:buFontTx/>
              <a:buChar char="•"/>
            </a:pPr>
            <a:r>
              <a:rPr lang="en-US" dirty="0"/>
              <a:t>External </a:t>
            </a:r>
            <a:r>
              <a:rPr lang="en-US" i="1" dirty="0"/>
              <a:t>clocks</a:t>
            </a:r>
            <a:r>
              <a:rPr lang="en-US" dirty="0"/>
              <a:t> for high-quality digital recordings and reproduction can cost tens of thousands of dollars, working at billionths of a second.</a:t>
            </a:r>
          </a:p>
          <a:p>
            <a:pPr algn="l">
              <a:buFontTx/>
              <a:buChar char="•"/>
            </a:pPr>
            <a:endParaRPr lang="en-US" dirty="0"/>
          </a:p>
          <a:p>
            <a:pPr algn="l">
              <a:buFontTx/>
              <a:buChar char="•"/>
            </a:pPr>
            <a:r>
              <a:rPr lang="en-US" dirty="0"/>
              <a:t>Audio </a:t>
            </a:r>
            <a:r>
              <a:rPr lang="en-US" i="1" dirty="0"/>
              <a:t>imaging</a:t>
            </a:r>
            <a:r>
              <a:rPr lang="en-US" dirty="0"/>
              <a:t> is also highly sensitive to timing issues, affecting </a:t>
            </a:r>
            <a:r>
              <a:rPr lang="en-US" i="1" dirty="0"/>
              <a:t>meaning</a:t>
            </a:r>
            <a:r>
              <a:rPr lang="en-US" dirty="0"/>
              <a:t> in the sound.</a:t>
            </a:r>
          </a:p>
          <a:p>
            <a:pPr algn="l">
              <a:buFontTx/>
              <a:buChar char="•"/>
            </a:pPr>
            <a:endParaRPr lang="en-US" dirty="0"/>
          </a:p>
          <a:p>
            <a:pPr algn="l">
              <a:buFontTx/>
              <a:buChar char="•"/>
            </a:pPr>
            <a:r>
              <a:rPr lang="en-US" dirty="0"/>
              <a:t>The difference between a $30,000 CD player and a $100 player usually is </a:t>
            </a:r>
            <a:r>
              <a:rPr lang="en-US" i="1" dirty="0"/>
              <a:t>jitter. </a:t>
            </a:r>
            <a:r>
              <a:rPr lang="en-US" dirty="0"/>
              <a:t>A standard CPU clock, running at billionths of a second might cost… 30 cents?</a:t>
            </a:r>
            <a:endParaRPr lang="en-US" i="1" dirty="0"/>
          </a:p>
          <a:p>
            <a:pPr algn="l">
              <a:buFontTx/>
              <a:buChar char="•"/>
            </a:pPr>
            <a:endParaRPr lang="en-US" i="1" dirty="0"/>
          </a:p>
          <a:p>
            <a:pPr algn="l">
              <a:buFontTx/>
              <a:buChar char="•"/>
            </a:pPr>
            <a:r>
              <a:rPr lang="en-US" sz="1800"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https://us.auralic.com/products/leo-gx?variant=30278570836004</a:t>
            </a:r>
            <a:r>
              <a:rPr lang="en-US" sz="1800" dirty="0">
                <a:solidFill>
                  <a:schemeClr val="tx1">
                    <a:lumMod val="65000"/>
                    <a:lumOff val="35000"/>
                  </a:schemeClr>
                </a:solidFill>
              </a:rPr>
              <a:t> Master clock $8300.</a:t>
            </a:r>
          </a:p>
          <a:p>
            <a:pPr algn="l">
              <a:buFontTx/>
              <a:buChar char="•"/>
            </a:pPr>
            <a:endParaRPr lang="en-US" dirty="0"/>
          </a:p>
        </p:txBody>
      </p:sp>
    </p:spTree>
    <p:extLst>
      <p:ext uri="{BB962C8B-B14F-4D97-AF65-F5344CB8AC3E}">
        <p14:creationId xmlns:p14="http://schemas.microsoft.com/office/powerpoint/2010/main" val="3006076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Clark Elliott 2020</a:t>
            </a:r>
          </a:p>
        </p:txBody>
      </p:sp>
      <p:sp>
        <p:nvSpPr>
          <p:cNvPr id="110594" name="Rectangle 2"/>
          <p:cNvSpPr>
            <a:spLocks noGrp="1" noChangeArrowheads="1"/>
          </p:cNvSpPr>
          <p:nvPr>
            <p:ph type="title"/>
          </p:nvPr>
        </p:nvSpPr>
        <p:spPr/>
        <p:txBody>
          <a:bodyPr/>
          <a:lstStyle/>
          <a:p>
            <a:r>
              <a:rPr lang="en-US" dirty="0"/>
              <a:t>Multi-channel sound</a:t>
            </a:r>
          </a:p>
        </p:txBody>
      </p:sp>
      <p:sp>
        <p:nvSpPr>
          <p:cNvPr id="110595" name="Rectangle 3"/>
          <p:cNvSpPr>
            <a:spLocks noGrp="1" noChangeArrowheads="1"/>
          </p:cNvSpPr>
          <p:nvPr>
            <p:ph type="body" idx="1"/>
          </p:nvPr>
        </p:nvSpPr>
        <p:spPr>
          <a:xfrm>
            <a:off x="1104122" y="1143000"/>
            <a:ext cx="9983755" cy="4618652"/>
          </a:xfrm>
        </p:spPr>
        <p:txBody>
          <a:bodyPr/>
          <a:lstStyle/>
          <a:p>
            <a:pPr algn="l">
              <a:buFontTx/>
              <a:buChar char="•"/>
            </a:pPr>
            <a:r>
              <a:rPr lang="en-US" dirty="0"/>
              <a:t>When multiple channels of sound are delivered, damage to any of the individual signals, and errors in the </a:t>
            </a:r>
            <a:r>
              <a:rPr lang="en-US" i="1" dirty="0"/>
              <a:t>timing</a:t>
            </a:r>
            <a:r>
              <a:rPr lang="en-US" dirty="0"/>
              <a:t> of the simultaneous delivery (synchronization) of the audio channels can greatly reduce the </a:t>
            </a:r>
            <a:r>
              <a:rPr lang="en-US" i="1" dirty="0"/>
              <a:t>spatial imagery </a:t>
            </a:r>
            <a:r>
              <a:rPr lang="en-US" dirty="0"/>
              <a:t>contained in the signal.</a:t>
            </a:r>
          </a:p>
          <a:p>
            <a:pPr algn="l">
              <a:buFontTx/>
              <a:buChar char="•"/>
            </a:pPr>
            <a:endParaRPr lang="en-US" dirty="0"/>
          </a:p>
          <a:p>
            <a:pPr algn="l">
              <a:buFontTx/>
              <a:buChar char="•"/>
            </a:pPr>
            <a:r>
              <a:rPr lang="en-US" dirty="0"/>
              <a:t>This affects the cognitive content in the sound.</a:t>
            </a:r>
          </a:p>
          <a:p>
            <a:pPr algn="l">
              <a:buFontTx/>
              <a:buChar char="•"/>
            </a:pPr>
            <a:endParaRPr lang="en-US" dirty="0"/>
          </a:p>
          <a:p>
            <a:pPr algn="l">
              <a:buFontTx/>
              <a:buChar char="•"/>
            </a:pPr>
            <a:r>
              <a:rPr lang="en-US" i="1" dirty="0"/>
              <a:t>Where</a:t>
            </a:r>
            <a:r>
              <a:rPr lang="en-US" dirty="0"/>
              <a:t> in 3D space is that saber-toothed tiger I heard outside the cave? Is it aware I am here? (Motion within the 3D space.)</a:t>
            </a:r>
          </a:p>
          <a:p>
            <a:pPr algn="l">
              <a:buFontTx/>
              <a:buChar char="•"/>
            </a:pPr>
            <a:endParaRPr lang="en-US" sz="2800" dirty="0"/>
          </a:p>
          <a:p>
            <a:pPr algn="l">
              <a:buFontTx/>
              <a:buChar char="•"/>
            </a:pPr>
            <a:endParaRPr lang="en-US" sz="2800" dirty="0"/>
          </a:p>
          <a:p>
            <a:pPr algn="l">
              <a:buFontTx/>
              <a:buChar char="•"/>
            </a:pPr>
            <a:endParaRPr lang="en-US" sz="2800" dirty="0"/>
          </a:p>
          <a:p>
            <a:pPr algn="l">
              <a:buFontTx/>
              <a:buChar char="•"/>
            </a:pPr>
            <a:endParaRPr lang="en-US" sz="2800" dirty="0"/>
          </a:p>
        </p:txBody>
      </p:sp>
    </p:spTree>
    <p:extLst>
      <p:ext uri="{BB962C8B-B14F-4D97-AF65-F5344CB8AC3E}">
        <p14:creationId xmlns:p14="http://schemas.microsoft.com/office/powerpoint/2010/main" val="385919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0594" name="Rectangle 2"/>
          <p:cNvSpPr>
            <a:spLocks noGrp="1" noChangeArrowheads="1"/>
          </p:cNvSpPr>
          <p:nvPr>
            <p:ph type="title"/>
          </p:nvPr>
        </p:nvSpPr>
        <p:spPr/>
        <p:txBody>
          <a:bodyPr/>
          <a:lstStyle/>
          <a:p>
            <a:r>
              <a:rPr lang="en-US" dirty="0"/>
              <a:t>Modern media sound</a:t>
            </a:r>
          </a:p>
        </p:txBody>
      </p:sp>
      <p:sp>
        <p:nvSpPr>
          <p:cNvPr id="110595" name="Rectangle 3"/>
          <p:cNvSpPr>
            <a:spLocks noGrp="1" noChangeArrowheads="1"/>
          </p:cNvSpPr>
          <p:nvPr>
            <p:ph type="body" idx="1"/>
          </p:nvPr>
        </p:nvSpPr>
        <p:spPr>
          <a:xfrm>
            <a:off x="1017037" y="1143000"/>
            <a:ext cx="10394302" cy="5410200"/>
          </a:xfrm>
        </p:spPr>
        <p:txBody>
          <a:bodyPr/>
          <a:lstStyle/>
          <a:p>
            <a:pPr algn="l">
              <a:buFontTx/>
              <a:buChar char="•"/>
            </a:pPr>
            <a:r>
              <a:rPr lang="en-US" dirty="0"/>
              <a:t>Up to 10.1 channels of sound</a:t>
            </a:r>
          </a:p>
          <a:p>
            <a:pPr algn="l">
              <a:buFontTx/>
              <a:buChar char="•"/>
            </a:pPr>
            <a:endParaRPr lang="en-US" dirty="0"/>
          </a:p>
          <a:p>
            <a:pPr algn="l">
              <a:buFontTx/>
              <a:buChar char="•"/>
            </a:pPr>
            <a:r>
              <a:rPr lang="en-US" dirty="0"/>
              <a:t>All must be carefully synchronized.</a:t>
            </a:r>
          </a:p>
          <a:p>
            <a:pPr algn="l">
              <a:buFontTx/>
              <a:buChar char="•"/>
            </a:pPr>
            <a:endParaRPr lang="en-US" dirty="0"/>
          </a:p>
          <a:p>
            <a:pPr algn="l">
              <a:buFontTx/>
              <a:buChar char="•"/>
            </a:pPr>
            <a:r>
              <a:rPr lang="en-US" dirty="0"/>
              <a:t>Clock timing, </a:t>
            </a:r>
            <a:r>
              <a:rPr lang="en-US" i="1" dirty="0"/>
              <a:t>jitter, </a:t>
            </a:r>
            <a:r>
              <a:rPr lang="en-US" dirty="0"/>
              <a:t>and synchronization are all crucial to good sound.</a:t>
            </a:r>
          </a:p>
          <a:p>
            <a:pPr algn="l">
              <a:buFontTx/>
              <a:buChar char="•"/>
            </a:pPr>
            <a:endParaRPr lang="en-US" dirty="0"/>
          </a:p>
          <a:p>
            <a:pPr algn="l">
              <a:buFontTx/>
              <a:buChar char="•"/>
            </a:pPr>
            <a:r>
              <a:rPr lang="en-US" dirty="0"/>
              <a:t>Sound can degrade in many ways:</a:t>
            </a:r>
          </a:p>
          <a:p>
            <a:pPr algn="l">
              <a:buFontTx/>
              <a:buChar char="•"/>
            </a:pPr>
            <a:endParaRPr lang="en-US" dirty="0"/>
          </a:p>
          <a:p>
            <a:pPr lvl="1">
              <a:buFontTx/>
              <a:buChar char="•"/>
            </a:pPr>
            <a:r>
              <a:rPr lang="en-US" dirty="0"/>
              <a:t>Hard to understand spoken dialogue (often </a:t>
            </a:r>
            <a:r>
              <a:rPr lang="en-US" i="1" dirty="0"/>
              <a:t>much</a:t>
            </a:r>
            <a:r>
              <a:rPr lang="en-US" dirty="0"/>
              <a:t> worse than analogue)</a:t>
            </a:r>
          </a:p>
          <a:p>
            <a:pPr lvl="1">
              <a:buFontTx/>
              <a:buChar char="•"/>
            </a:pPr>
            <a:endParaRPr lang="en-US" dirty="0"/>
          </a:p>
          <a:p>
            <a:pPr lvl="1">
              <a:buFontTx/>
              <a:buChar char="•"/>
            </a:pPr>
            <a:r>
              <a:rPr lang="en-US" i="1" dirty="0"/>
              <a:t>Harsh</a:t>
            </a:r>
            <a:r>
              <a:rPr lang="en-US" dirty="0"/>
              <a:t> sounding, or unpleasant, without quite realizing it. Affects body state.</a:t>
            </a:r>
          </a:p>
          <a:p>
            <a:pPr lvl="1">
              <a:buFontTx/>
              <a:buChar char="•"/>
            </a:pPr>
            <a:endParaRPr lang="en-US" dirty="0"/>
          </a:p>
          <a:p>
            <a:pPr lvl="1">
              <a:buFontTx/>
              <a:buChar char="•"/>
            </a:pPr>
            <a:r>
              <a:rPr lang="en-US" i="1" dirty="0"/>
              <a:t>Fatiguing </a:t>
            </a:r>
            <a:r>
              <a:rPr lang="en-US" dirty="0"/>
              <a:t>to listen for long periods.</a:t>
            </a:r>
            <a:endParaRPr lang="en-US" i="1" dirty="0"/>
          </a:p>
          <a:p>
            <a:pPr algn="l">
              <a:buFontTx/>
              <a:buChar char="•"/>
            </a:pPr>
            <a:endParaRPr lang="en-US" dirty="0"/>
          </a:p>
        </p:txBody>
      </p:sp>
    </p:spTree>
    <p:extLst>
      <p:ext uri="{BB962C8B-B14F-4D97-AF65-F5344CB8AC3E}">
        <p14:creationId xmlns:p14="http://schemas.microsoft.com/office/powerpoint/2010/main" val="3622528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Digitized sound delivery</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r>
              <a:rPr lang="en-US" sz="2800" dirty="0"/>
              <a:t>Add to your toolbox a general understanding of why special care must be taken with the delivery of aural signals in a distributed system.</a:t>
            </a:r>
          </a:p>
        </p:txBody>
      </p:sp>
      <p:pic>
        <p:nvPicPr>
          <p:cNvPr id="6" name="Picture 2" descr="The Home Depot 19 in. Plastic Tool Box with Metal Latches and Removable Tool Tray">
            <a:extLst>
              <a:ext uri="{FF2B5EF4-FFF2-40B4-BE49-F238E27FC236}">
                <a16:creationId xmlns:a16="http://schemas.microsoft.com/office/drawing/2014/main" id="{02AF908A-D39B-4E64-838A-54DBD7599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670" y="3688702"/>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512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Many channels</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r>
              <a:rPr lang="en-US" sz="2800" dirty="0"/>
              <a:t>Many surround sound channels</a:t>
            </a:r>
          </a:p>
          <a:p>
            <a:pPr algn="l">
              <a:buFontTx/>
              <a:buChar char="•"/>
            </a:pPr>
            <a:endParaRPr lang="en-US" sz="2800" dirty="0"/>
          </a:p>
          <a:p>
            <a:pPr algn="l">
              <a:buFontTx/>
              <a:buChar char="•"/>
            </a:pPr>
            <a:r>
              <a:rPr lang="en-US" sz="2800" dirty="0"/>
              <a:t>Video</a:t>
            </a:r>
          </a:p>
          <a:p>
            <a:pPr algn="l">
              <a:buFontTx/>
              <a:buChar char="•"/>
            </a:pPr>
            <a:endParaRPr lang="en-US" sz="2800" dirty="0"/>
          </a:p>
          <a:p>
            <a:pPr algn="l">
              <a:buFontTx/>
              <a:buChar char="•"/>
            </a:pPr>
            <a:r>
              <a:rPr lang="en-US" sz="2800" dirty="0"/>
              <a:t>Picture-in-picture track for commentary</a:t>
            </a:r>
          </a:p>
          <a:p>
            <a:pPr algn="l">
              <a:buFontTx/>
              <a:buChar char="•"/>
            </a:pPr>
            <a:endParaRPr lang="en-US" sz="2800" dirty="0"/>
          </a:p>
          <a:p>
            <a:pPr algn="l">
              <a:buFontTx/>
              <a:buChar char="•"/>
            </a:pPr>
            <a:r>
              <a:rPr lang="en-US" sz="2800" dirty="0"/>
              <a:t>Multiple subtitles</a:t>
            </a:r>
          </a:p>
          <a:p>
            <a:pPr algn="l">
              <a:buFontTx/>
              <a:buChar char="•"/>
            </a:pPr>
            <a:endParaRPr lang="en-US" sz="2800" dirty="0"/>
          </a:p>
          <a:p>
            <a:pPr algn="l">
              <a:buFontTx/>
              <a:buChar char="•"/>
            </a:pPr>
            <a:r>
              <a:rPr lang="en-US" sz="2800" dirty="0"/>
              <a:t>Alternate audio for director commentary, actor commentary, different languages…</a:t>
            </a:r>
          </a:p>
        </p:txBody>
      </p:sp>
    </p:spTree>
    <p:extLst>
      <p:ext uri="{BB962C8B-B14F-4D97-AF65-F5344CB8AC3E}">
        <p14:creationId xmlns:p14="http://schemas.microsoft.com/office/powerpoint/2010/main" val="1234225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Two main approaches to synchronization</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endParaRPr lang="en-US" dirty="0"/>
          </a:p>
          <a:p>
            <a:pPr algn="l">
              <a:buFontTx/>
              <a:buChar char="•"/>
            </a:pPr>
            <a:r>
              <a:rPr lang="en-US" sz="2800" dirty="0"/>
              <a:t>Multiple streaming channels.</a:t>
            </a:r>
          </a:p>
          <a:p>
            <a:pPr algn="l">
              <a:buFontTx/>
              <a:buChar char="•"/>
            </a:pPr>
            <a:endParaRPr lang="en-US" sz="2800" dirty="0"/>
          </a:p>
          <a:p>
            <a:pPr algn="l">
              <a:buFontTx/>
              <a:buChar char="•"/>
            </a:pPr>
            <a:r>
              <a:rPr lang="en-US" sz="2800" dirty="0"/>
              <a:t>Multiplexing.</a:t>
            </a:r>
          </a:p>
        </p:txBody>
      </p:sp>
    </p:spTree>
    <p:extLst>
      <p:ext uri="{BB962C8B-B14F-4D97-AF65-F5344CB8AC3E}">
        <p14:creationId xmlns:p14="http://schemas.microsoft.com/office/powerpoint/2010/main" val="257679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78850" name="Rectangle 2"/>
          <p:cNvSpPr>
            <a:spLocks noGrp="1" noChangeArrowheads="1"/>
          </p:cNvSpPr>
          <p:nvPr>
            <p:ph type="title"/>
          </p:nvPr>
        </p:nvSpPr>
        <p:spPr/>
        <p:txBody>
          <a:bodyPr/>
          <a:lstStyle/>
          <a:p>
            <a:r>
              <a:rPr lang="en-US"/>
              <a:t>Middleware Protocols</a:t>
            </a:r>
          </a:p>
        </p:txBody>
      </p:sp>
      <p:sp>
        <p:nvSpPr>
          <p:cNvPr id="78851" name="Rectangle 3"/>
          <p:cNvSpPr>
            <a:spLocks noGrp="1" noChangeArrowheads="1"/>
          </p:cNvSpPr>
          <p:nvPr>
            <p:ph type="body" idx="1"/>
          </p:nvPr>
        </p:nvSpPr>
        <p:spPr/>
        <p:txBody>
          <a:bodyPr/>
          <a:lstStyle/>
          <a:p>
            <a:r>
              <a:rPr lang="en-US"/>
              <a:t>Figure 4-3. An adapted reference model </a:t>
            </a:r>
            <a:br>
              <a:rPr lang="en-US"/>
            </a:br>
            <a:r>
              <a:rPr lang="en-US"/>
              <a:t>for networked communication.</a:t>
            </a:r>
          </a:p>
        </p:txBody>
      </p:sp>
      <p:pic>
        <p:nvPicPr>
          <p:cNvPr id="78852" name="Picture 4" descr="04-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114" y="1292226"/>
            <a:ext cx="6789737" cy="4291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Multiple streaming channels</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r>
              <a:rPr lang="en-US" dirty="0"/>
              <a:t>Embed synchronization flags into each channel at regular intervals and use these to line all the channels up at playback time.</a:t>
            </a:r>
          </a:p>
          <a:p>
            <a:pPr algn="l">
              <a:buFontTx/>
              <a:buChar char="•"/>
            </a:pPr>
            <a:endParaRPr lang="en-US" sz="2000" dirty="0"/>
          </a:p>
          <a:p>
            <a:pPr lvl="1">
              <a:buFontTx/>
              <a:buChar char="•"/>
            </a:pPr>
            <a:r>
              <a:rPr lang="en-US" dirty="0">
                <a:latin typeface="Arial" panose="020B0604020202020204" pitchFamily="34" charset="0"/>
                <a:cs typeface="Arial" panose="020B0604020202020204" pitchFamily="34" charset="0"/>
              </a:rPr>
              <a:t>Easy to implement: just open a separate socket connection for each channel. Trivial real-time reproduction at the remote site with no intermediate storage in memory.</a:t>
            </a:r>
          </a:p>
          <a:p>
            <a:pPr lvl="1">
              <a:buFontTx/>
              <a:buChar char="•"/>
            </a:pPr>
            <a:endParaRPr lang="en-US" dirty="0">
              <a:latin typeface="Arial" panose="020B0604020202020204" pitchFamily="34" charset="0"/>
              <a:cs typeface="Arial" panose="020B0604020202020204" pitchFamily="34" charset="0"/>
            </a:endParaRPr>
          </a:p>
          <a:p>
            <a:pPr lvl="1">
              <a:buFontTx/>
              <a:buChar char="•"/>
            </a:pPr>
            <a:r>
              <a:rPr lang="en-US" dirty="0">
                <a:latin typeface="Arial" panose="020B0604020202020204" pitchFamily="34" charset="0"/>
                <a:cs typeface="Arial" panose="020B0604020202020204" pitchFamily="34" charset="0"/>
              </a:rPr>
              <a:t>Requires “dropping” part of a packet at regular intervals and substituting synchronization data.</a:t>
            </a:r>
          </a:p>
          <a:p>
            <a:pPr lvl="1">
              <a:buFontTx/>
              <a:buChar char="•"/>
            </a:pPr>
            <a:endParaRPr lang="en-US" dirty="0">
              <a:latin typeface="Arial" panose="020B0604020202020204" pitchFamily="34" charset="0"/>
              <a:cs typeface="Arial" panose="020B0604020202020204" pitchFamily="34" charset="0"/>
            </a:endParaRPr>
          </a:p>
          <a:p>
            <a:pPr lvl="1">
              <a:buFontTx/>
              <a:buChar char="•"/>
            </a:pPr>
            <a:r>
              <a:rPr lang="en-US" dirty="0">
                <a:latin typeface="Arial" panose="020B0604020202020204" pitchFamily="34" charset="0"/>
                <a:cs typeface="Arial" panose="020B0604020202020204" pitchFamily="34" charset="0"/>
              </a:rPr>
              <a:t>Can be used live or with stored data.</a:t>
            </a:r>
          </a:p>
          <a:p>
            <a:pPr lvl="1">
              <a:buFontTx/>
              <a:buChar char="•"/>
            </a:pPr>
            <a:endParaRPr lang="en-US" dirty="0">
              <a:latin typeface="Arial" panose="020B0604020202020204" pitchFamily="34" charset="0"/>
              <a:cs typeface="Arial" panose="020B0604020202020204" pitchFamily="34" charset="0"/>
            </a:endParaRPr>
          </a:p>
          <a:p>
            <a:pPr algn="l">
              <a:buFontTx/>
              <a:buChar char="•"/>
            </a:pPr>
            <a:r>
              <a:rPr lang="en-US" dirty="0"/>
              <a:t>Complicated at the restoration end. Non-trivial synchronization.</a:t>
            </a:r>
          </a:p>
        </p:txBody>
      </p:sp>
    </p:spTree>
    <p:extLst>
      <p:ext uri="{BB962C8B-B14F-4D97-AF65-F5344CB8AC3E}">
        <p14:creationId xmlns:p14="http://schemas.microsoft.com/office/powerpoint/2010/main" val="234229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Multiplexing</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r>
              <a:rPr lang="en-US" dirty="0"/>
              <a:t>Multiplex ALL of the channels together so that each piece of data that occurs at any moment in time gets placed in the same packet of data as all other pieces of data occurring at that same time.</a:t>
            </a:r>
          </a:p>
          <a:p>
            <a:pPr algn="l">
              <a:buFontTx/>
              <a:buChar char="•"/>
            </a:pPr>
            <a:endParaRPr lang="en-US" dirty="0"/>
          </a:p>
          <a:p>
            <a:pPr lvl="1">
              <a:buFontTx/>
              <a:buChar char="•"/>
            </a:pPr>
            <a:r>
              <a:rPr lang="en-US" dirty="0">
                <a:latin typeface="+mn-lt"/>
              </a:rPr>
              <a:t>Allows very good, and entirely methodical synchronization. Cannot get out of sync.</a:t>
            </a:r>
          </a:p>
          <a:p>
            <a:pPr algn="l">
              <a:buFontTx/>
              <a:buChar char="•"/>
            </a:pPr>
            <a:endParaRPr lang="en-US" dirty="0"/>
          </a:p>
          <a:p>
            <a:pPr algn="l">
              <a:buFontTx/>
              <a:buChar char="•"/>
            </a:pPr>
            <a:r>
              <a:rPr lang="en-US" dirty="0"/>
              <a:t>Requires overhead at each end in the QoS code to multiplex and de-multiplex the data.</a:t>
            </a:r>
          </a:p>
          <a:p>
            <a:pPr algn="l">
              <a:buFontTx/>
              <a:buChar char="•"/>
            </a:pPr>
            <a:endParaRPr lang="en-US" dirty="0"/>
          </a:p>
          <a:p>
            <a:pPr algn="l">
              <a:buFontTx/>
              <a:buChar char="•"/>
            </a:pPr>
            <a:r>
              <a:rPr lang="en-US" dirty="0"/>
              <a:t>What happens when you add channels?</a:t>
            </a:r>
          </a:p>
          <a:p>
            <a:pPr algn="l">
              <a:buFontTx/>
              <a:buChar char="•"/>
            </a:pPr>
            <a:endParaRPr lang="en-US" dirty="0"/>
          </a:p>
        </p:txBody>
      </p:sp>
    </p:spTree>
    <p:extLst>
      <p:ext uri="{BB962C8B-B14F-4D97-AF65-F5344CB8AC3E}">
        <p14:creationId xmlns:p14="http://schemas.microsoft.com/office/powerpoint/2010/main" val="3736877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0" y="6532756"/>
            <a:ext cx="12192000" cy="174625"/>
          </a:xfrm>
        </p:spPr>
        <p:txBody>
          <a:bodyPr/>
          <a:lstStyle/>
          <a:p>
            <a:r>
              <a:rPr lang="en-US" dirty="0"/>
              <a:t>Copyright © 2020 Clark Elliott</a:t>
            </a:r>
          </a:p>
        </p:txBody>
      </p:sp>
      <p:sp>
        <p:nvSpPr>
          <p:cNvPr id="110594" name="Rectangle 2"/>
          <p:cNvSpPr>
            <a:spLocks noGrp="1" noChangeArrowheads="1"/>
          </p:cNvSpPr>
          <p:nvPr>
            <p:ph type="title"/>
          </p:nvPr>
        </p:nvSpPr>
        <p:spPr/>
        <p:txBody>
          <a:bodyPr/>
          <a:lstStyle/>
          <a:p>
            <a:r>
              <a:rPr lang="en-US" dirty="0"/>
              <a:t>Multi-channel delivery in distributed systems</a:t>
            </a:r>
          </a:p>
        </p:txBody>
      </p:sp>
      <p:sp>
        <p:nvSpPr>
          <p:cNvPr id="110595" name="Rectangle 3"/>
          <p:cNvSpPr>
            <a:spLocks noGrp="1" noChangeArrowheads="1"/>
          </p:cNvSpPr>
          <p:nvPr>
            <p:ph type="body" idx="1"/>
          </p:nvPr>
        </p:nvSpPr>
        <p:spPr>
          <a:xfrm>
            <a:off x="690464" y="1143000"/>
            <a:ext cx="11103429" cy="4334069"/>
          </a:xfrm>
        </p:spPr>
        <p:txBody>
          <a:bodyPr/>
          <a:lstStyle/>
          <a:p>
            <a:pPr algn="l">
              <a:buFontTx/>
              <a:buChar char="•"/>
            </a:pPr>
            <a:endParaRPr lang="en-US" dirty="0"/>
          </a:p>
          <a:p>
            <a:pPr algn="l">
              <a:buFontTx/>
              <a:buChar char="•"/>
            </a:pPr>
            <a:r>
              <a:rPr lang="en-US" sz="2800" dirty="0"/>
              <a:t>Add to your toolbox a general understanding of the tradeoffs between using multiple independent streams and multiplexing the streams together into a single channel</a:t>
            </a:r>
            <a:r>
              <a:rPr lang="en-US" dirty="0"/>
              <a:t>.</a:t>
            </a:r>
          </a:p>
        </p:txBody>
      </p:sp>
      <p:pic>
        <p:nvPicPr>
          <p:cNvPr id="6" name="Picture 2" descr="The Home Depot 19 in. Plastic Tool Box with Metal Latches and Removable Tool Tray">
            <a:extLst>
              <a:ext uri="{FF2B5EF4-FFF2-40B4-BE49-F238E27FC236}">
                <a16:creationId xmlns:a16="http://schemas.microsoft.com/office/drawing/2014/main" id="{132027DF-DBB2-4667-8825-3D2569D06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1594" y="3632604"/>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782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5170" name="Rectangle 2"/>
          <p:cNvSpPr>
            <a:spLocks noGrp="1" noChangeArrowheads="1"/>
          </p:cNvSpPr>
          <p:nvPr>
            <p:ph type="title"/>
          </p:nvPr>
        </p:nvSpPr>
        <p:spPr/>
        <p:txBody>
          <a:bodyPr/>
          <a:lstStyle/>
          <a:p>
            <a:r>
              <a:rPr lang="en-US" dirty="0">
                <a:latin typeface="+mn-lt"/>
              </a:rPr>
              <a:t>Network level support – </a:t>
            </a:r>
            <a:r>
              <a:rPr lang="en-US" dirty="0" err="1">
                <a:latin typeface="+mn-lt"/>
              </a:rPr>
              <a:t>DiffServ</a:t>
            </a:r>
            <a:r>
              <a:rPr lang="en-US" dirty="0">
                <a:latin typeface="+mn-lt"/>
              </a:rPr>
              <a:t> on IP</a:t>
            </a:r>
          </a:p>
        </p:txBody>
      </p:sp>
      <p:sp>
        <p:nvSpPr>
          <p:cNvPr id="135171" name="Rectangle 3"/>
          <p:cNvSpPr>
            <a:spLocks noGrp="1" noChangeArrowheads="1"/>
          </p:cNvSpPr>
          <p:nvPr>
            <p:ph type="body" idx="1"/>
          </p:nvPr>
        </p:nvSpPr>
        <p:spPr>
          <a:xfrm>
            <a:off x="951722" y="1143000"/>
            <a:ext cx="10758196" cy="4511351"/>
          </a:xfrm>
        </p:spPr>
        <p:txBody>
          <a:bodyPr/>
          <a:lstStyle/>
          <a:p>
            <a:pPr algn="l">
              <a:buFontTx/>
              <a:buChar char="•"/>
            </a:pPr>
            <a:r>
              <a:rPr lang="en-US" dirty="0"/>
              <a:t>Differentiated services, 6 bit header</a:t>
            </a:r>
          </a:p>
          <a:p>
            <a:pPr algn="l">
              <a:buFontTx/>
              <a:buChar char="•"/>
            </a:pPr>
            <a:endParaRPr lang="en-US" dirty="0"/>
          </a:p>
          <a:p>
            <a:pPr algn="l">
              <a:buFontTx/>
              <a:buChar char="•"/>
            </a:pPr>
            <a:r>
              <a:rPr lang="en-US" dirty="0"/>
              <a:t>Classify and mark packets by up to 64 (2</a:t>
            </a:r>
            <a:r>
              <a:rPr lang="en-US" baseline="30000" dirty="0"/>
              <a:t>6) </a:t>
            </a:r>
            <a:r>
              <a:rPr lang="en-US" dirty="0"/>
              <a:t>categories. But typical is 4:</a:t>
            </a:r>
          </a:p>
          <a:p>
            <a:pPr algn="l">
              <a:buFontTx/>
              <a:buChar char="•"/>
            </a:pPr>
            <a:endParaRPr lang="en-US" baseline="30000" dirty="0"/>
          </a:p>
          <a:p>
            <a:pPr lvl="1">
              <a:buFontTx/>
              <a:buChar char="•"/>
            </a:pPr>
            <a:r>
              <a:rPr lang="en-US" dirty="0"/>
              <a:t>Default per-hop behavior (PHB): Best effort, depends on current circumstances</a:t>
            </a:r>
          </a:p>
          <a:p>
            <a:pPr lvl="1">
              <a:buFontTx/>
              <a:buChar char="•"/>
            </a:pPr>
            <a:endParaRPr lang="en-US" dirty="0"/>
          </a:p>
          <a:p>
            <a:pPr lvl="1">
              <a:buFontTx/>
              <a:buChar char="•"/>
            </a:pPr>
            <a:r>
              <a:rPr lang="en-US" dirty="0"/>
              <a:t>Expedited forwarding: Low loss, low delay, low jitter, no more than 30% total traffic</a:t>
            </a:r>
          </a:p>
          <a:p>
            <a:pPr lvl="1">
              <a:buFontTx/>
              <a:buChar char="•"/>
            </a:pPr>
            <a:endParaRPr lang="en-US" dirty="0"/>
          </a:p>
          <a:p>
            <a:pPr lvl="1">
              <a:buFontTx/>
              <a:buChar char="•"/>
            </a:pPr>
            <a:r>
              <a:rPr lang="en-US" dirty="0"/>
              <a:t>Voice Admit: EF, but limits number to avoid conflicts</a:t>
            </a:r>
          </a:p>
          <a:p>
            <a:pPr lvl="1">
              <a:buFontTx/>
              <a:buChar char="•"/>
            </a:pPr>
            <a:endParaRPr lang="en-US" dirty="0"/>
          </a:p>
          <a:p>
            <a:pPr lvl="1">
              <a:buFontTx/>
              <a:buChar char="•"/>
            </a:pPr>
            <a:r>
              <a:rPr lang="en-US" dirty="0"/>
              <a:t>Assured forwarding: assured up to a saturation level, then not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0594" name="Rectangle 2"/>
          <p:cNvSpPr>
            <a:spLocks noGrp="1" noChangeArrowheads="1"/>
          </p:cNvSpPr>
          <p:nvPr>
            <p:ph type="title"/>
          </p:nvPr>
        </p:nvSpPr>
        <p:spPr/>
        <p:txBody>
          <a:bodyPr/>
          <a:lstStyle/>
          <a:p>
            <a:r>
              <a:rPr lang="en-US"/>
              <a:t>Streams and Quality of Service</a:t>
            </a:r>
          </a:p>
        </p:txBody>
      </p:sp>
      <p:sp>
        <p:nvSpPr>
          <p:cNvPr id="110595" name="Rectangle 3"/>
          <p:cNvSpPr>
            <a:spLocks noGrp="1" noChangeArrowheads="1"/>
          </p:cNvSpPr>
          <p:nvPr>
            <p:ph type="body" idx="1"/>
          </p:nvPr>
        </p:nvSpPr>
        <p:spPr>
          <a:xfrm>
            <a:off x="587829" y="1315616"/>
            <a:ext cx="10832840" cy="5237584"/>
          </a:xfrm>
        </p:spPr>
        <p:txBody>
          <a:bodyPr/>
          <a:lstStyle/>
          <a:p>
            <a:pPr algn="l"/>
            <a:r>
              <a:rPr lang="en-US" dirty="0"/>
              <a:t>Properties for Quality of Service:</a:t>
            </a:r>
          </a:p>
          <a:p>
            <a:pPr algn="l"/>
            <a:endParaRPr lang="en-US" dirty="0"/>
          </a:p>
          <a:p>
            <a:pPr algn="l">
              <a:buFontTx/>
              <a:buChar char="•"/>
            </a:pPr>
            <a:r>
              <a:rPr lang="en-US" dirty="0"/>
              <a:t>The required </a:t>
            </a:r>
            <a:r>
              <a:rPr lang="en-US" i="1" dirty="0"/>
              <a:t>bit rate</a:t>
            </a:r>
            <a:r>
              <a:rPr lang="en-US" dirty="0"/>
              <a:t> at which data should be transported.</a:t>
            </a:r>
          </a:p>
          <a:p>
            <a:pPr algn="l">
              <a:buFontTx/>
              <a:buChar char="•"/>
            </a:pPr>
            <a:endParaRPr lang="en-US" dirty="0"/>
          </a:p>
          <a:p>
            <a:pPr algn="l">
              <a:buFontTx/>
              <a:buChar char="•"/>
            </a:pPr>
            <a:r>
              <a:rPr lang="en-US" dirty="0"/>
              <a:t>The maximum </a:t>
            </a:r>
            <a:r>
              <a:rPr lang="en-US" i="1" dirty="0"/>
              <a:t>delay</a:t>
            </a:r>
            <a:r>
              <a:rPr lang="en-US" dirty="0"/>
              <a:t> until a session has been </a:t>
            </a:r>
            <a:r>
              <a:rPr lang="en-US" i="1" dirty="0"/>
              <a:t>set up </a:t>
            </a:r>
          </a:p>
          <a:p>
            <a:pPr algn="l">
              <a:buFontTx/>
              <a:buChar char="•"/>
            </a:pPr>
            <a:endParaRPr lang="en-US" dirty="0"/>
          </a:p>
          <a:p>
            <a:pPr algn="l">
              <a:buFontTx/>
              <a:buChar char="•"/>
            </a:pPr>
            <a:r>
              <a:rPr lang="en-US" dirty="0"/>
              <a:t>The maximum </a:t>
            </a:r>
            <a:r>
              <a:rPr lang="en-US" i="1" dirty="0"/>
              <a:t>end-to-end delay.</a:t>
            </a:r>
          </a:p>
          <a:p>
            <a:pPr algn="l">
              <a:buFontTx/>
              <a:buChar char="•"/>
            </a:pPr>
            <a:endParaRPr lang="en-US" dirty="0"/>
          </a:p>
          <a:p>
            <a:pPr algn="l">
              <a:buFontTx/>
              <a:buChar char="•"/>
            </a:pPr>
            <a:r>
              <a:rPr lang="en-US" dirty="0"/>
              <a:t>The maximum delay variance, or </a:t>
            </a:r>
            <a:r>
              <a:rPr lang="en-US" i="1" dirty="0"/>
              <a:t>jitter</a:t>
            </a:r>
            <a:r>
              <a:rPr lang="en-US" dirty="0"/>
              <a:t>.</a:t>
            </a:r>
          </a:p>
          <a:p>
            <a:pPr algn="l">
              <a:buFontTx/>
              <a:buChar char="•"/>
            </a:pPr>
            <a:endParaRPr lang="en-US" dirty="0"/>
          </a:p>
          <a:p>
            <a:pPr algn="l">
              <a:buFontTx/>
              <a:buChar char="•"/>
            </a:pPr>
            <a:r>
              <a:rPr lang="en-US" dirty="0"/>
              <a:t>The maximum </a:t>
            </a:r>
            <a:r>
              <a:rPr lang="en-US" i="1" dirty="0"/>
              <a:t>round-trip delay</a:t>
            </a:r>
            <a:r>
              <a:rPr 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mn-lt"/>
              </a:rPr>
              <a:t>Best general answer to QoS questions:</a:t>
            </a:r>
          </a:p>
        </p:txBody>
      </p:sp>
      <p:sp>
        <p:nvSpPr>
          <p:cNvPr id="137219" name="Rectangle 3"/>
          <p:cNvSpPr>
            <a:spLocks noGrp="1" noChangeArrowheads="1"/>
          </p:cNvSpPr>
          <p:nvPr>
            <p:ph type="body" idx="1"/>
          </p:nvPr>
        </p:nvSpPr>
        <p:spPr>
          <a:xfrm>
            <a:off x="1007706" y="1222310"/>
            <a:ext cx="10422294" cy="5330890"/>
          </a:xfrm>
        </p:spPr>
        <p:txBody>
          <a:bodyPr/>
          <a:lstStyle/>
          <a:p>
            <a:pPr algn="l"/>
            <a:endParaRPr lang="en-US" sz="2800" dirty="0"/>
          </a:p>
          <a:p>
            <a:pPr algn="l">
              <a:buFontTx/>
              <a:buChar char="•"/>
            </a:pPr>
            <a:r>
              <a:rPr lang="en-US" dirty="0"/>
              <a:t>You fell asleep for a minute after cramming all night for a critical interview for a much-desired position.</a:t>
            </a:r>
          </a:p>
          <a:p>
            <a:pPr algn="l">
              <a:buFontTx/>
              <a:buChar char="•"/>
            </a:pPr>
            <a:endParaRPr lang="en-US" dirty="0"/>
          </a:p>
          <a:p>
            <a:pPr algn="l">
              <a:buFontTx/>
              <a:buChar char="•"/>
            </a:pPr>
            <a:r>
              <a:rPr lang="en-US" dirty="0"/>
              <a:t>You know the question is about Quality of Service, but you missed the details. Which answer should you give?</a:t>
            </a:r>
          </a:p>
          <a:p>
            <a:pPr algn="l">
              <a:buFontTx/>
              <a:buChar char="•"/>
            </a:pPr>
            <a:endParaRPr lang="en-US" dirty="0"/>
          </a:p>
          <a:p>
            <a:pPr algn="l">
              <a:buFontTx/>
              <a:buChar char="•"/>
            </a:pPr>
            <a:r>
              <a:rPr lang="en-US" dirty="0"/>
              <a:t>“Yes sir! We probably want </a:t>
            </a:r>
            <a:r>
              <a:rPr lang="en-US" i="1" dirty="0"/>
              <a:t>bigger buffers</a:t>
            </a:r>
            <a:r>
              <a:rPr lang="en-US" dirty="0"/>
              <a:t>…” </a:t>
            </a:r>
            <a:r>
              <a:rPr lang="en-US" dirty="0">
                <a:sym typeface="Wingdings" panose="05000000000000000000" pitchFamily="2" charset="2"/>
              </a:rPr>
              <a:t></a:t>
            </a:r>
            <a:endParaRPr lang="en-US" dirty="0"/>
          </a:p>
          <a:p>
            <a:pPr marL="0" indent="0" algn="l"/>
            <a:endParaRPr lang="en-US" dirty="0"/>
          </a:p>
        </p:txBody>
      </p:sp>
    </p:spTree>
    <p:extLst>
      <p:ext uri="{BB962C8B-B14F-4D97-AF65-F5344CB8AC3E}">
        <p14:creationId xmlns:p14="http://schemas.microsoft.com/office/powerpoint/2010/main" val="242385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1618" name="Rectangle 2"/>
          <p:cNvSpPr>
            <a:spLocks noGrp="1" noChangeArrowheads="1"/>
          </p:cNvSpPr>
          <p:nvPr>
            <p:ph type="title"/>
          </p:nvPr>
        </p:nvSpPr>
        <p:spPr/>
        <p:txBody>
          <a:bodyPr/>
          <a:lstStyle/>
          <a:p>
            <a:r>
              <a:rPr lang="en-US"/>
              <a:t>Enforcing QoS (1)</a:t>
            </a:r>
          </a:p>
        </p:txBody>
      </p:sp>
      <p:sp>
        <p:nvSpPr>
          <p:cNvPr id="111619" name="Rectangle 3"/>
          <p:cNvSpPr>
            <a:spLocks noGrp="1" noChangeArrowheads="1"/>
          </p:cNvSpPr>
          <p:nvPr>
            <p:ph type="body" idx="1"/>
          </p:nvPr>
        </p:nvSpPr>
        <p:spPr/>
        <p:txBody>
          <a:bodyPr/>
          <a:lstStyle/>
          <a:p>
            <a:r>
              <a:rPr lang="en-US"/>
              <a:t>Figure 4-27. Using a buffer to reduce jitter.</a:t>
            </a:r>
          </a:p>
        </p:txBody>
      </p:sp>
      <p:pic>
        <p:nvPicPr>
          <p:cNvPr id="111620" name="Picture 4" descr="04-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2052638"/>
            <a:ext cx="8413750" cy="2620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mn-lt"/>
              </a:rPr>
              <a:t>Bigger Buffer….</a:t>
            </a:r>
          </a:p>
        </p:txBody>
      </p:sp>
      <p:sp>
        <p:nvSpPr>
          <p:cNvPr id="137219" name="Rectangle 3"/>
          <p:cNvSpPr>
            <a:spLocks noGrp="1" noChangeArrowheads="1"/>
          </p:cNvSpPr>
          <p:nvPr>
            <p:ph type="body" idx="1"/>
          </p:nvPr>
        </p:nvSpPr>
        <p:spPr>
          <a:xfrm>
            <a:off x="1007706" y="1222310"/>
            <a:ext cx="10422294" cy="5330890"/>
          </a:xfrm>
        </p:spPr>
        <p:txBody>
          <a:bodyPr/>
          <a:lstStyle/>
          <a:p>
            <a:pPr algn="l"/>
            <a:r>
              <a:rPr lang="en-US" sz="2800" dirty="0"/>
              <a:t>To reduce jitter:</a:t>
            </a:r>
          </a:p>
          <a:p>
            <a:pPr algn="l"/>
            <a:endParaRPr lang="en-US" sz="2800" dirty="0"/>
          </a:p>
          <a:p>
            <a:pPr algn="l">
              <a:buFontTx/>
              <a:buChar char="•"/>
            </a:pPr>
            <a:r>
              <a:rPr lang="en-US" dirty="0"/>
              <a:t>Constant </a:t>
            </a:r>
            <a:r>
              <a:rPr lang="en-US" i="1" dirty="0"/>
              <a:t>average </a:t>
            </a:r>
            <a:r>
              <a:rPr lang="en-US" dirty="0"/>
              <a:t>delivery is timely</a:t>
            </a:r>
          </a:p>
          <a:p>
            <a:pPr algn="l">
              <a:buFontTx/>
              <a:buChar char="•"/>
            </a:pPr>
            <a:endParaRPr lang="en-US" dirty="0"/>
          </a:p>
          <a:p>
            <a:pPr algn="l">
              <a:buFontTx/>
              <a:buChar char="•"/>
            </a:pPr>
            <a:r>
              <a:rPr lang="en-US" dirty="0"/>
              <a:t>The bigger the buffer, the better extremes are handled.</a:t>
            </a:r>
          </a:p>
          <a:p>
            <a:pPr algn="l">
              <a:buFontTx/>
              <a:buChar char="•"/>
            </a:pPr>
            <a:endParaRPr lang="en-US" dirty="0"/>
          </a:p>
          <a:p>
            <a:pPr algn="l">
              <a:buFontTx/>
              <a:buChar char="•"/>
            </a:pPr>
            <a:r>
              <a:rPr lang="en-US" dirty="0"/>
              <a:t>More delay in startup to fill the buffer part way.</a:t>
            </a:r>
          </a:p>
          <a:p>
            <a:pPr algn="l">
              <a:buFontTx/>
              <a:buChar char="•"/>
            </a:pPr>
            <a:endParaRPr lang="en-US" dirty="0"/>
          </a:p>
          <a:p>
            <a:pPr algn="l">
              <a:buFontTx/>
              <a:buChar char="•"/>
            </a:pPr>
            <a:r>
              <a:rPr lang="en-US" dirty="0"/>
              <a:t>Always a tradeoff, and prediction is important: E.g.—how much do you fill the buffer at startup?</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2642" name="Rectangle 2"/>
          <p:cNvSpPr>
            <a:spLocks noGrp="1" noChangeArrowheads="1"/>
          </p:cNvSpPr>
          <p:nvPr>
            <p:ph type="title"/>
          </p:nvPr>
        </p:nvSpPr>
        <p:spPr/>
        <p:txBody>
          <a:bodyPr/>
          <a:lstStyle/>
          <a:p>
            <a:r>
              <a:rPr lang="en-US"/>
              <a:t>Enforcing QoS (2)</a:t>
            </a:r>
          </a:p>
        </p:txBody>
      </p:sp>
      <p:sp>
        <p:nvSpPr>
          <p:cNvPr id="112643" name="Rectangle 3"/>
          <p:cNvSpPr>
            <a:spLocks noGrp="1" noChangeArrowheads="1"/>
          </p:cNvSpPr>
          <p:nvPr>
            <p:ph type="body" idx="1"/>
          </p:nvPr>
        </p:nvSpPr>
        <p:spPr/>
        <p:txBody>
          <a:bodyPr/>
          <a:lstStyle/>
          <a:p>
            <a:r>
              <a:rPr lang="en-US"/>
              <a:t>Figure 4-28. The effect of packet loss in (a) non interleaved transmission and  (b) interleaved transmission.</a:t>
            </a:r>
          </a:p>
        </p:txBody>
      </p:sp>
      <p:pic>
        <p:nvPicPr>
          <p:cNvPr id="112645" name="Picture 5" descr="0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64" y="1176339"/>
            <a:ext cx="6567487" cy="430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Copyright © 2020 Clark Elliott</a:t>
            </a:r>
          </a:p>
        </p:txBody>
      </p:sp>
      <p:sp>
        <p:nvSpPr>
          <p:cNvPr id="137218" name="Rectangle 2"/>
          <p:cNvSpPr>
            <a:spLocks noGrp="1" noChangeArrowheads="1"/>
          </p:cNvSpPr>
          <p:nvPr>
            <p:ph type="title"/>
          </p:nvPr>
        </p:nvSpPr>
        <p:spPr/>
        <p:txBody>
          <a:bodyPr/>
          <a:lstStyle/>
          <a:p>
            <a:r>
              <a:rPr lang="en-US" dirty="0">
                <a:latin typeface="+mn-lt"/>
              </a:rPr>
              <a:t>QoS Expertise in your toolbox…</a:t>
            </a:r>
          </a:p>
        </p:txBody>
      </p:sp>
      <p:sp>
        <p:nvSpPr>
          <p:cNvPr id="137219" name="Rectangle 3"/>
          <p:cNvSpPr>
            <a:spLocks noGrp="1" noChangeArrowheads="1"/>
          </p:cNvSpPr>
          <p:nvPr>
            <p:ph type="body" idx="1"/>
          </p:nvPr>
        </p:nvSpPr>
        <p:spPr>
          <a:xfrm>
            <a:off x="1007706" y="1222310"/>
            <a:ext cx="10422294" cy="5330890"/>
          </a:xfrm>
        </p:spPr>
        <p:txBody>
          <a:bodyPr/>
          <a:lstStyle/>
          <a:p>
            <a:pPr algn="l">
              <a:buFontTx/>
              <a:buChar char="•"/>
            </a:pPr>
            <a:endParaRPr lang="en-US" dirty="0"/>
          </a:p>
          <a:p>
            <a:pPr algn="l">
              <a:buFontTx/>
              <a:buChar char="•"/>
            </a:pPr>
            <a:r>
              <a:rPr lang="en-US" dirty="0"/>
              <a:t>Best general answer to questions about Quality of Service: </a:t>
            </a:r>
            <a:r>
              <a:rPr lang="en-US" i="1" dirty="0"/>
              <a:t>bigger buffers.</a:t>
            </a:r>
          </a:p>
          <a:p>
            <a:pPr algn="l">
              <a:buFontTx/>
              <a:buChar char="•"/>
            </a:pPr>
            <a:endParaRPr lang="en-US" dirty="0"/>
          </a:p>
          <a:p>
            <a:pPr algn="l">
              <a:buFontTx/>
              <a:buChar char="•"/>
            </a:pPr>
            <a:r>
              <a:rPr lang="en-US" dirty="0"/>
              <a:t>Using a receive buffer to reduce </a:t>
            </a:r>
            <a:r>
              <a:rPr lang="en-US" i="1" dirty="0"/>
              <a:t>jitter.</a:t>
            </a:r>
          </a:p>
          <a:p>
            <a:pPr algn="l">
              <a:buFontTx/>
              <a:buChar char="•"/>
            </a:pPr>
            <a:endParaRPr lang="en-US" i="1" dirty="0"/>
          </a:p>
          <a:p>
            <a:pPr algn="l">
              <a:buFontTx/>
              <a:buChar char="•"/>
            </a:pPr>
            <a:r>
              <a:rPr lang="en-US" dirty="0"/>
              <a:t>Using send and receive buffers to implement </a:t>
            </a:r>
            <a:r>
              <a:rPr lang="en-US" i="1" dirty="0"/>
              <a:t>interleaving of packets </a:t>
            </a:r>
            <a:r>
              <a:rPr lang="en-US" dirty="0"/>
              <a:t>to reduce the impact of network burst errors.</a:t>
            </a:r>
            <a:endParaRPr lang="en-US" i="1" dirty="0"/>
          </a:p>
          <a:p>
            <a:pPr algn="l">
              <a:buFontTx/>
              <a:buChar char="•"/>
            </a:pPr>
            <a:endParaRPr lang="en-US" dirty="0"/>
          </a:p>
        </p:txBody>
      </p:sp>
      <p:pic>
        <p:nvPicPr>
          <p:cNvPr id="6" name="Picture 2" descr="The Home Depot 19 in. Plastic Tool Box with Metal Latches and Removable Tool Tray">
            <a:extLst>
              <a:ext uri="{FF2B5EF4-FFF2-40B4-BE49-F238E27FC236}">
                <a16:creationId xmlns:a16="http://schemas.microsoft.com/office/drawing/2014/main" id="{096C10A3-068D-463F-A0B0-700F0CAA6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902" y="4582821"/>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506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8786" name="Rectangle 2"/>
          <p:cNvSpPr>
            <a:spLocks noGrp="1" noChangeArrowheads="1"/>
          </p:cNvSpPr>
          <p:nvPr>
            <p:ph type="title"/>
          </p:nvPr>
        </p:nvSpPr>
        <p:spPr/>
        <p:txBody>
          <a:bodyPr/>
          <a:lstStyle/>
          <a:p>
            <a:r>
              <a:rPr lang="en-US">
                <a:latin typeface="Comic Sans MS" pitchFamily="66" charset="0"/>
              </a:rPr>
              <a:t>Data Link Layer (ed. 1)</a:t>
            </a:r>
          </a:p>
        </p:txBody>
      </p:sp>
      <p:sp>
        <p:nvSpPr>
          <p:cNvPr id="118787" name="Rectangle 3"/>
          <p:cNvSpPr>
            <a:spLocks noGrp="1" noChangeArrowheads="1"/>
          </p:cNvSpPr>
          <p:nvPr>
            <p:ph type="body" idx="1"/>
          </p:nvPr>
        </p:nvSpPr>
        <p:spPr>
          <a:xfrm>
            <a:off x="1524000" y="6019800"/>
            <a:ext cx="9144000" cy="838200"/>
          </a:xfrm>
        </p:spPr>
        <p:txBody>
          <a:bodyPr/>
          <a:lstStyle/>
          <a:p>
            <a:r>
              <a:rPr lang="en-US" sz="1800"/>
              <a:t>Discussion between a receiver and a sender in the data link layer.</a:t>
            </a:r>
          </a:p>
        </p:txBody>
      </p:sp>
      <p:sp>
        <p:nvSpPr>
          <p:cNvPr id="118788" name="Text Box 4"/>
          <p:cNvSpPr txBox="1">
            <a:spLocks noChangeArrowheads="1"/>
          </p:cNvSpPr>
          <p:nvPr/>
        </p:nvSpPr>
        <p:spPr bwMode="auto">
          <a:xfrm>
            <a:off x="4876800" y="28956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2-3</a:t>
            </a:r>
          </a:p>
        </p:txBody>
      </p:sp>
      <p:pic>
        <p:nvPicPr>
          <p:cNvPr id="118789" name="Picture 5"/>
          <p:cNvPicPr>
            <a:picLocks noChangeAspect="1" noChangeArrowheads="1"/>
          </p:cNvPicPr>
          <p:nvPr/>
        </p:nvPicPr>
        <p:blipFill>
          <a:blip r:embed="rId2">
            <a:extLst>
              <a:ext uri="{28A0092B-C50C-407E-A947-70E740481C1C}">
                <a14:useLocalDpi xmlns:a14="http://schemas.microsoft.com/office/drawing/2010/main" val="0"/>
              </a:ext>
            </a:extLst>
          </a:blip>
          <a:srcRect l="21567" t="39577" r="20096" b="33987"/>
          <a:stretch>
            <a:fillRect/>
          </a:stretch>
        </p:blipFill>
        <p:spPr bwMode="auto">
          <a:xfrm>
            <a:off x="2209800" y="963613"/>
            <a:ext cx="7691438" cy="493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3666" name="Rectangle 2"/>
          <p:cNvSpPr>
            <a:spLocks noGrp="1" noChangeArrowheads="1"/>
          </p:cNvSpPr>
          <p:nvPr>
            <p:ph type="title"/>
          </p:nvPr>
        </p:nvSpPr>
        <p:spPr/>
        <p:txBody>
          <a:bodyPr/>
          <a:lstStyle/>
          <a:p>
            <a:r>
              <a:rPr lang="en-US"/>
              <a:t>Synchronization Mechanisms (1)</a:t>
            </a:r>
          </a:p>
        </p:txBody>
      </p:sp>
      <p:sp>
        <p:nvSpPr>
          <p:cNvPr id="113667" name="Rectangle 3"/>
          <p:cNvSpPr>
            <a:spLocks noGrp="1" noChangeArrowheads="1"/>
          </p:cNvSpPr>
          <p:nvPr>
            <p:ph type="body" idx="1"/>
          </p:nvPr>
        </p:nvSpPr>
        <p:spPr/>
        <p:txBody>
          <a:bodyPr/>
          <a:lstStyle/>
          <a:p>
            <a:r>
              <a:rPr lang="en-US"/>
              <a:t>Figure 4-29. The principle of explicit synchronization </a:t>
            </a:r>
            <a:br>
              <a:rPr lang="en-US"/>
            </a:br>
            <a:r>
              <a:rPr lang="en-US"/>
              <a:t>on the level data units.</a:t>
            </a:r>
          </a:p>
        </p:txBody>
      </p:sp>
      <p:pic>
        <p:nvPicPr>
          <p:cNvPr id="113668" name="Picture 4" descr="0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789" y="1370014"/>
            <a:ext cx="6675437" cy="379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4690" name="Rectangle 2"/>
          <p:cNvSpPr>
            <a:spLocks noGrp="1" noChangeArrowheads="1"/>
          </p:cNvSpPr>
          <p:nvPr>
            <p:ph type="title"/>
          </p:nvPr>
        </p:nvSpPr>
        <p:spPr/>
        <p:txBody>
          <a:bodyPr/>
          <a:lstStyle/>
          <a:p>
            <a:r>
              <a:rPr lang="en-US"/>
              <a:t>Synchronization Mechanisms (2)</a:t>
            </a:r>
          </a:p>
        </p:txBody>
      </p:sp>
      <p:sp>
        <p:nvSpPr>
          <p:cNvPr id="114691" name="Rectangle 3"/>
          <p:cNvSpPr>
            <a:spLocks noGrp="1" noChangeArrowheads="1"/>
          </p:cNvSpPr>
          <p:nvPr>
            <p:ph type="body" idx="1"/>
          </p:nvPr>
        </p:nvSpPr>
        <p:spPr/>
        <p:txBody>
          <a:bodyPr/>
          <a:lstStyle/>
          <a:p>
            <a:r>
              <a:rPr lang="en-US"/>
              <a:t>Figure 4-30. The principle of synchronization as </a:t>
            </a:r>
            <a:br>
              <a:rPr lang="en-US"/>
            </a:br>
            <a:r>
              <a:rPr lang="en-US"/>
              <a:t>supported by high-level interfaces.</a:t>
            </a:r>
          </a:p>
        </p:txBody>
      </p:sp>
      <p:pic>
        <p:nvPicPr>
          <p:cNvPr id="114692" name="Picture 4" descr="04-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1" y="1493838"/>
            <a:ext cx="7745413" cy="3789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8242" name="Rectangle 2"/>
          <p:cNvSpPr>
            <a:spLocks noGrp="1" noChangeArrowheads="1"/>
          </p:cNvSpPr>
          <p:nvPr>
            <p:ph type="title"/>
          </p:nvPr>
        </p:nvSpPr>
        <p:spPr/>
        <p:txBody>
          <a:bodyPr/>
          <a:lstStyle/>
          <a:p>
            <a:r>
              <a:rPr lang="en-US" dirty="0">
                <a:latin typeface="+mn-lt"/>
              </a:rPr>
              <a:t>Multiplexing</a:t>
            </a:r>
          </a:p>
        </p:txBody>
      </p:sp>
      <p:sp>
        <p:nvSpPr>
          <p:cNvPr id="138243" name="Rectangle 3"/>
          <p:cNvSpPr>
            <a:spLocks noGrp="1" noChangeArrowheads="1"/>
          </p:cNvSpPr>
          <p:nvPr>
            <p:ph type="body" idx="1"/>
          </p:nvPr>
        </p:nvSpPr>
        <p:spPr>
          <a:xfrm>
            <a:off x="1101012" y="998376"/>
            <a:ext cx="9993086" cy="5554824"/>
          </a:xfrm>
        </p:spPr>
        <p:txBody>
          <a:bodyPr/>
          <a:lstStyle/>
          <a:p>
            <a:pPr algn="l"/>
            <a:endParaRPr lang="en-US" sz="2800" dirty="0"/>
          </a:p>
          <a:p>
            <a:pPr algn="l">
              <a:buFontTx/>
              <a:buChar char="•"/>
            </a:pPr>
            <a:r>
              <a:rPr lang="en-US" sz="2800" dirty="0"/>
              <a:t>As </a:t>
            </a:r>
            <a:r>
              <a:rPr lang="en-US" sz="2800" dirty="0" err="1"/>
              <a:t>syncronization</a:t>
            </a:r>
            <a:r>
              <a:rPr lang="en-US" sz="2800" dirty="0"/>
              <a:t> gets more complex, there is more need for real-time distribution of synchronization specifications</a:t>
            </a:r>
          </a:p>
          <a:p>
            <a:pPr algn="l">
              <a:buFontTx/>
              <a:buChar char="•"/>
            </a:pPr>
            <a:endParaRPr lang="en-US" sz="2800" dirty="0"/>
          </a:p>
          <a:p>
            <a:pPr algn="l">
              <a:buFontTx/>
              <a:buChar char="•"/>
            </a:pPr>
            <a:r>
              <a:rPr lang="en-US" sz="2800" dirty="0"/>
              <a:t>Multiplex all the data streams into one, and send the sync info too.</a:t>
            </a:r>
          </a:p>
          <a:p>
            <a:pPr algn="l">
              <a:buFontTx/>
              <a:buChar char="•"/>
            </a:pPr>
            <a:endParaRPr lang="en-US" sz="2800" dirty="0"/>
          </a:p>
          <a:p>
            <a:pPr algn="l">
              <a:buFontTx/>
              <a:buChar char="•"/>
            </a:pPr>
            <a:r>
              <a:rPr lang="en-US" sz="2800" dirty="0"/>
              <a:t>Motion Picture Experts Group (MPEG) standards.</a:t>
            </a:r>
          </a:p>
          <a:p>
            <a:pPr algn="l">
              <a:buFontTx/>
              <a:buChar char="•"/>
            </a:pPr>
            <a:endParaRPr lang="en-US" sz="2800" dirty="0"/>
          </a:p>
          <a:p>
            <a:pPr algn="l">
              <a:buFontTx/>
              <a:buChar char="•"/>
            </a:pPr>
            <a:r>
              <a:rPr lang="en-US" sz="2800" dirty="0"/>
              <a:t>Can perform sync at sender if multiplexed, when receiver decodes, is already sync’d.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8242" name="Rectangle 2"/>
          <p:cNvSpPr>
            <a:spLocks noGrp="1" noChangeArrowheads="1"/>
          </p:cNvSpPr>
          <p:nvPr>
            <p:ph type="title"/>
          </p:nvPr>
        </p:nvSpPr>
        <p:spPr/>
        <p:txBody>
          <a:bodyPr/>
          <a:lstStyle/>
          <a:p>
            <a:r>
              <a:rPr lang="en-US" dirty="0">
                <a:latin typeface="+mn-lt"/>
              </a:rPr>
              <a:t>Multiplexing</a:t>
            </a:r>
          </a:p>
        </p:txBody>
      </p:sp>
      <p:sp>
        <p:nvSpPr>
          <p:cNvPr id="138243" name="Rectangle 3"/>
          <p:cNvSpPr>
            <a:spLocks noGrp="1" noChangeArrowheads="1"/>
          </p:cNvSpPr>
          <p:nvPr>
            <p:ph type="body" idx="1"/>
          </p:nvPr>
        </p:nvSpPr>
        <p:spPr>
          <a:xfrm>
            <a:off x="1101012" y="998376"/>
            <a:ext cx="9993086" cy="5554824"/>
          </a:xfrm>
        </p:spPr>
        <p:txBody>
          <a:bodyPr/>
          <a:lstStyle/>
          <a:p>
            <a:pPr algn="l"/>
            <a:endParaRPr lang="en-US" sz="2800" dirty="0"/>
          </a:p>
          <a:p>
            <a:pPr algn="l">
              <a:buFontTx/>
              <a:buChar char="•"/>
            </a:pPr>
            <a:r>
              <a:rPr lang="en-US" sz="2800" dirty="0"/>
              <a:t>Add the central ideas of Quality of Service, Multiplexing, and the understanding of how bigger buffers are often going to come into play to your toolbox.</a:t>
            </a:r>
          </a:p>
        </p:txBody>
      </p:sp>
      <p:pic>
        <p:nvPicPr>
          <p:cNvPr id="6" name="Picture 2" descr="The Home Depot 19 in. Plastic Tool Box with Metal Latches and Removable Tool Tray">
            <a:extLst>
              <a:ext uri="{FF2B5EF4-FFF2-40B4-BE49-F238E27FC236}">
                <a16:creationId xmlns:a16="http://schemas.microsoft.com/office/drawing/2014/main" id="{5C70AC75-9990-45EA-BCFF-7F2FE9182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340225"/>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180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8242" name="Rectangle 2"/>
          <p:cNvSpPr>
            <a:spLocks noGrp="1" noChangeArrowheads="1"/>
          </p:cNvSpPr>
          <p:nvPr>
            <p:ph type="title"/>
          </p:nvPr>
        </p:nvSpPr>
        <p:spPr/>
        <p:txBody>
          <a:bodyPr/>
          <a:lstStyle/>
          <a:p>
            <a:r>
              <a:rPr lang="en-US" dirty="0">
                <a:latin typeface="+mn-lt"/>
              </a:rPr>
              <a:t>Case study—multicast using a DHT</a:t>
            </a:r>
          </a:p>
        </p:txBody>
      </p:sp>
      <p:sp>
        <p:nvSpPr>
          <p:cNvPr id="138243" name="Rectangle 3"/>
          <p:cNvSpPr>
            <a:spLocks noGrp="1" noChangeArrowheads="1"/>
          </p:cNvSpPr>
          <p:nvPr>
            <p:ph type="body" idx="1"/>
          </p:nvPr>
        </p:nvSpPr>
        <p:spPr>
          <a:xfrm>
            <a:off x="1101012" y="998376"/>
            <a:ext cx="9993086" cy="5554824"/>
          </a:xfrm>
        </p:spPr>
        <p:txBody>
          <a:bodyPr/>
          <a:lstStyle/>
          <a:p>
            <a:pPr algn="l"/>
            <a:endParaRPr lang="en-US" sz="2800" dirty="0"/>
          </a:p>
        </p:txBody>
      </p:sp>
    </p:spTree>
    <p:extLst>
      <p:ext uri="{BB962C8B-B14F-4D97-AF65-F5344CB8AC3E}">
        <p14:creationId xmlns:p14="http://schemas.microsoft.com/office/powerpoint/2010/main" val="3712785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lvl1pPr eaLnBrk="0" hangingPunct="0">
              <a:spcBef>
                <a:spcPct val="20000"/>
              </a:spcBef>
              <a:buClr>
                <a:schemeClr val="accent2"/>
              </a:buClr>
              <a:defRPr sz="2400">
                <a:solidFill>
                  <a:schemeClr val="tx1"/>
                </a:solidFill>
                <a:latin typeface="Arial" charset="0"/>
              </a:defRPr>
            </a:lvl1pPr>
            <a:lvl2pPr marL="742950" indent="-285750" algn="l" eaLnBrk="0" hangingPunct="0">
              <a:spcBef>
                <a:spcPct val="20000"/>
              </a:spcBef>
              <a:buClr>
                <a:schemeClr val="accent2"/>
              </a:buClr>
              <a:buChar char="–"/>
              <a:defRPr sz="2000">
                <a:solidFill>
                  <a:schemeClr val="tx1"/>
                </a:solidFill>
                <a:latin typeface="Times New Roman" pitchFamily="18" charset="0"/>
              </a:defRPr>
            </a:lvl2pPr>
            <a:lvl3pPr marL="1143000" indent="-228600" algn="l" eaLnBrk="0" hangingPunct="0">
              <a:spcBef>
                <a:spcPct val="20000"/>
              </a:spcBef>
              <a:buClr>
                <a:schemeClr val="accent2"/>
              </a:buClr>
              <a:buChar char="•"/>
              <a:defRPr sz="2400">
                <a:solidFill>
                  <a:schemeClr val="tx1"/>
                </a:solidFill>
                <a:latin typeface="Times New Roman" pitchFamily="18" charset="0"/>
              </a:defRPr>
            </a:lvl3pPr>
            <a:lvl4pPr marL="1600200" indent="-228600" algn="l" eaLnBrk="0" hangingPunct="0">
              <a:spcBef>
                <a:spcPct val="20000"/>
              </a:spcBef>
              <a:buClr>
                <a:schemeClr val="accent2"/>
              </a:buClr>
              <a:buChar char="–"/>
              <a:defRPr sz="2000">
                <a:solidFill>
                  <a:schemeClr val="tx1"/>
                </a:solidFill>
                <a:latin typeface="Times New Roman" pitchFamily="18" charset="0"/>
              </a:defRPr>
            </a:lvl4pPr>
            <a:lvl5pPr marL="2057400" indent="-228600" algn="l" eaLnBrk="0" hangingPunct="0">
              <a:spcBef>
                <a:spcPct val="20000"/>
              </a:spcBef>
              <a:buClr>
                <a:schemeClr val="accent2"/>
              </a:buClr>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defRPr>
            </a:lvl9pPr>
          </a:lstStyle>
          <a:p>
            <a:pPr eaLnBrk="1" hangingPunct="1">
              <a:spcBef>
                <a:spcPct val="0"/>
              </a:spcBef>
              <a:buClrTx/>
            </a:pPr>
            <a:r>
              <a:rPr lang="en-US" altLang="en-US" sz="1000">
                <a:latin typeface="Times New Roman" pitchFamily="18" charset="0"/>
              </a:rPr>
              <a:t>Tanenbaum &amp; Van Steen, Distributed Systems: Principles and Paradigms, 2e, (c) 2007 Prentice-Hall, Inc. All rights reserved. 0-13-239227-5</a:t>
            </a:r>
          </a:p>
        </p:txBody>
      </p:sp>
      <p:sp>
        <p:nvSpPr>
          <p:cNvPr id="22531" name="Rectangle 2"/>
          <p:cNvSpPr>
            <a:spLocks noGrp="1" noChangeArrowheads="1"/>
          </p:cNvSpPr>
          <p:nvPr>
            <p:ph type="title"/>
          </p:nvPr>
        </p:nvSpPr>
        <p:spPr/>
        <p:txBody>
          <a:bodyPr/>
          <a:lstStyle/>
          <a:p>
            <a:pPr eaLnBrk="1" hangingPunct="1"/>
            <a:r>
              <a:rPr lang="en-US" altLang="en-US" sz="3600" dirty="0"/>
              <a:t>Uses a Structured Peer-to-Peer Architecture</a:t>
            </a:r>
          </a:p>
        </p:txBody>
      </p:sp>
      <p:pic>
        <p:nvPicPr>
          <p:cNvPr id="22532" name="Picture 4" descr="0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6" y="1300163"/>
            <a:ext cx="5249863"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3"/>
          <p:cNvSpPr>
            <a:spLocks noGrp="1" noChangeArrowheads="1"/>
          </p:cNvSpPr>
          <p:nvPr>
            <p:ph type="body" idx="1"/>
          </p:nvPr>
        </p:nvSpPr>
        <p:spPr>
          <a:xfrm>
            <a:off x="1524001" y="5259388"/>
            <a:ext cx="3795713" cy="1147762"/>
          </a:xfrm>
        </p:spPr>
        <p:txBody>
          <a:bodyPr/>
          <a:lstStyle/>
          <a:p>
            <a:pPr eaLnBrk="1" hangingPunct="1">
              <a:lnSpc>
                <a:spcPct val="90000"/>
              </a:lnSpc>
            </a:pPr>
            <a:r>
              <a:rPr lang="en-US" altLang="en-US"/>
              <a:t>Figure 2-7. The mapping of data items onto nodes in Chord.</a:t>
            </a:r>
          </a:p>
        </p:txBody>
      </p:sp>
    </p:spTree>
    <p:extLst>
      <p:ext uri="{BB962C8B-B14F-4D97-AF65-F5344CB8AC3E}">
        <p14:creationId xmlns:p14="http://schemas.microsoft.com/office/powerpoint/2010/main" val="2516389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mn-lt"/>
              </a:rPr>
              <a:t>Application-level Multicast</a:t>
            </a:r>
          </a:p>
        </p:txBody>
      </p:sp>
      <p:sp>
        <p:nvSpPr>
          <p:cNvPr id="137219" name="Rectangle 3"/>
          <p:cNvSpPr>
            <a:spLocks noGrp="1" noChangeArrowheads="1"/>
          </p:cNvSpPr>
          <p:nvPr>
            <p:ph type="body" idx="1"/>
          </p:nvPr>
        </p:nvSpPr>
        <p:spPr>
          <a:xfrm>
            <a:off x="625151" y="1073020"/>
            <a:ext cx="10412963" cy="5480180"/>
          </a:xfrm>
        </p:spPr>
        <p:txBody>
          <a:bodyPr/>
          <a:lstStyle/>
          <a:p>
            <a:pPr algn="l">
              <a:buFontTx/>
              <a:buChar char="•"/>
            </a:pPr>
            <a:r>
              <a:rPr lang="en-US" sz="2800" dirty="0"/>
              <a:t>Can cross router and network boundaries</a:t>
            </a:r>
          </a:p>
          <a:p>
            <a:pPr algn="l">
              <a:buFontTx/>
              <a:buChar char="•"/>
            </a:pPr>
            <a:endParaRPr lang="en-US" sz="2800" dirty="0"/>
          </a:p>
          <a:p>
            <a:pPr algn="l">
              <a:buFontTx/>
              <a:buChar char="•"/>
            </a:pPr>
            <a:r>
              <a:rPr lang="en-US" sz="2800" dirty="0"/>
              <a:t>May not be as efficient as network-level multicast</a:t>
            </a:r>
          </a:p>
          <a:p>
            <a:pPr algn="l">
              <a:buFontTx/>
              <a:buChar char="•"/>
            </a:pPr>
            <a:endParaRPr lang="en-US" sz="2800" dirty="0"/>
          </a:p>
          <a:p>
            <a:pPr algn="l">
              <a:buFontTx/>
              <a:buChar char="•"/>
            </a:pPr>
            <a:r>
              <a:rPr lang="en-US" sz="2800" dirty="0"/>
              <a:t>Must construct an </a:t>
            </a:r>
            <a:r>
              <a:rPr lang="en-US" sz="2800" i="1" dirty="0"/>
              <a:t>overlay-network</a:t>
            </a:r>
          </a:p>
          <a:p>
            <a:pPr algn="l">
              <a:buFontTx/>
              <a:buChar char="•"/>
            </a:pPr>
            <a:endParaRPr lang="en-US" sz="2800" dirty="0"/>
          </a:p>
          <a:p>
            <a:pPr algn="l">
              <a:buFontTx/>
              <a:buChar char="•"/>
            </a:pPr>
            <a:r>
              <a:rPr lang="en-US" sz="2800" dirty="0"/>
              <a:t>Organized as a </a:t>
            </a:r>
            <a:r>
              <a:rPr lang="en-US" sz="2800" i="1" dirty="0"/>
              <a:t>tree</a:t>
            </a:r>
            <a:r>
              <a:rPr lang="en-US" sz="2800" dirty="0"/>
              <a:t> – one path to each node</a:t>
            </a:r>
          </a:p>
          <a:p>
            <a:pPr algn="l">
              <a:buFontTx/>
              <a:buChar char="•"/>
            </a:pPr>
            <a:endParaRPr lang="en-US" sz="2800" dirty="0"/>
          </a:p>
          <a:p>
            <a:pPr algn="l">
              <a:buFontTx/>
              <a:buChar char="•"/>
            </a:pPr>
            <a:r>
              <a:rPr lang="en-US" sz="2800" dirty="0"/>
              <a:t>…or as a </a:t>
            </a:r>
            <a:r>
              <a:rPr lang="en-US" sz="2800" i="1" dirty="0"/>
              <a:t>mesh-network</a:t>
            </a:r>
            <a:r>
              <a:rPr lang="en-US" sz="2800" dirty="0"/>
              <a:t> – multiple paths between pairs of nodes. This is more robust when a node fails – alternate paths.</a:t>
            </a:r>
          </a:p>
        </p:txBody>
      </p:sp>
    </p:spTree>
    <p:extLst>
      <p:ext uri="{BB962C8B-B14F-4D97-AF65-F5344CB8AC3E}">
        <p14:creationId xmlns:p14="http://schemas.microsoft.com/office/powerpoint/2010/main" val="1714008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mn-lt"/>
              </a:rPr>
              <a:t>Building a multicast tree with the DHT</a:t>
            </a:r>
          </a:p>
        </p:txBody>
      </p:sp>
      <p:sp>
        <p:nvSpPr>
          <p:cNvPr id="137219" name="Rectangle 3"/>
          <p:cNvSpPr>
            <a:spLocks noGrp="1" noChangeArrowheads="1"/>
          </p:cNvSpPr>
          <p:nvPr>
            <p:ph type="body" idx="1"/>
          </p:nvPr>
        </p:nvSpPr>
        <p:spPr>
          <a:xfrm>
            <a:off x="961053" y="1259634"/>
            <a:ext cx="10310327" cy="5066522"/>
          </a:xfrm>
        </p:spPr>
        <p:txBody>
          <a:bodyPr/>
          <a:lstStyle/>
          <a:p>
            <a:pPr algn="l">
              <a:buFontTx/>
              <a:buChar char="•"/>
            </a:pPr>
            <a:r>
              <a:rPr lang="en-US" sz="2800" dirty="0"/>
              <a:t>Any DHT node can accept </a:t>
            </a:r>
            <a:r>
              <a:rPr lang="en-US" sz="2800" dirty="0" err="1"/>
              <a:t>Mcast</a:t>
            </a:r>
            <a:r>
              <a:rPr lang="en-US" sz="2800" dirty="0"/>
              <a:t> commands</a:t>
            </a:r>
          </a:p>
          <a:p>
            <a:pPr algn="l">
              <a:buFontTx/>
              <a:buChar char="•"/>
            </a:pPr>
            <a:endParaRPr lang="en-US" sz="2800" dirty="0"/>
          </a:p>
          <a:p>
            <a:pPr algn="l">
              <a:buFontTx/>
              <a:buChar char="•"/>
            </a:pPr>
            <a:r>
              <a:rPr lang="en-US" sz="2800" dirty="0"/>
              <a:t>Nodes can come and go from the DHT at will</a:t>
            </a:r>
          </a:p>
          <a:p>
            <a:pPr algn="l">
              <a:buFontTx/>
              <a:buChar char="•"/>
            </a:pPr>
            <a:endParaRPr lang="en-US" sz="2800" dirty="0"/>
          </a:p>
          <a:p>
            <a:pPr algn="l">
              <a:buFontTx/>
              <a:buChar char="•"/>
            </a:pPr>
            <a:r>
              <a:rPr lang="en-US" sz="2800" dirty="0"/>
              <a:t>Nodes can join up with and drop from the </a:t>
            </a:r>
            <a:r>
              <a:rPr lang="en-US" sz="2800" dirty="0" err="1"/>
              <a:t>Mcast</a:t>
            </a:r>
            <a:r>
              <a:rPr lang="en-US" sz="2800" dirty="0"/>
              <a:t> group at will.</a:t>
            </a:r>
          </a:p>
          <a:p>
            <a:pPr algn="l">
              <a:buFontTx/>
              <a:buChar char="•"/>
            </a:pPr>
            <a:endParaRPr lang="en-US" sz="2800" dirty="0"/>
          </a:p>
          <a:p>
            <a:pPr algn="l">
              <a:buFontTx/>
              <a:buChar char="•"/>
            </a:pPr>
            <a:r>
              <a:rPr lang="en-US" sz="2800" dirty="0" err="1"/>
              <a:t>Mcast</a:t>
            </a:r>
            <a:r>
              <a:rPr lang="en-US" sz="2800" dirty="0"/>
              <a:t> nodes can be DHT members, or linked from DHT members.</a:t>
            </a:r>
          </a:p>
          <a:p>
            <a:pPr algn="l">
              <a:buFontTx/>
              <a:buChar char="•"/>
            </a:pPr>
            <a:endParaRPr lang="en-US" sz="2800" dirty="0"/>
          </a:p>
        </p:txBody>
      </p:sp>
    </p:spTree>
    <p:extLst>
      <p:ext uri="{BB962C8B-B14F-4D97-AF65-F5344CB8AC3E}">
        <p14:creationId xmlns:p14="http://schemas.microsoft.com/office/powerpoint/2010/main" val="838604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err="1">
                <a:latin typeface="+mn-lt"/>
              </a:rPr>
              <a:t>Mcast</a:t>
            </a:r>
            <a:r>
              <a:rPr lang="en-US" dirty="0">
                <a:latin typeface="+mn-lt"/>
              </a:rPr>
              <a:t> Operations</a:t>
            </a:r>
          </a:p>
        </p:txBody>
      </p:sp>
      <p:sp>
        <p:nvSpPr>
          <p:cNvPr id="137219" name="Rectangle 3"/>
          <p:cNvSpPr>
            <a:spLocks noGrp="1" noChangeArrowheads="1"/>
          </p:cNvSpPr>
          <p:nvPr>
            <p:ph type="body" idx="1"/>
          </p:nvPr>
        </p:nvSpPr>
        <p:spPr>
          <a:xfrm>
            <a:off x="746449" y="1143000"/>
            <a:ext cx="10394301" cy="5410199"/>
          </a:xfrm>
        </p:spPr>
        <p:txBody>
          <a:bodyPr/>
          <a:lstStyle/>
          <a:p>
            <a:pPr algn="l">
              <a:buFontTx/>
              <a:buChar char="•"/>
            </a:pPr>
            <a:r>
              <a:rPr lang="en-US" sz="2800" dirty="0"/>
              <a:t>Create(M_ID)—create the multicast group</a:t>
            </a:r>
          </a:p>
          <a:p>
            <a:pPr algn="l">
              <a:buFontTx/>
              <a:buChar char="•"/>
            </a:pPr>
            <a:endParaRPr lang="en-US" sz="2800" dirty="0"/>
          </a:p>
          <a:p>
            <a:pPr algn="l">
              <a:buFontTx/>
              <a:buChar char="•"/>
            </a:pPr>
            <a:r>
              <a:rPr lang="en-US" sz="2800" dirty="0"/>
              <a:t>Join (M_ID, node)—a processing node joins the </a:t>
            </a:r>
            <a:r>
              <a:rPr lang="en-US" sz="2800" dirty="0" err="1"/>
              <a:t>mcast</a:t>
            </a:r>
            <a:r>
              <a:rPr lang="en-US" sz="2800" dirty="0"/>
              <a:t> group</a:t>
            </a:r>
          </a:p>
          <a:p>
            <a:pPr algn="l">
              <a:buFontTx/>
              <a:buChar char="•"/>
            </a:pPr>
            <a:endParaRPr lang="en-US" sz="2800" dirty="0"/>
          </a:p>
          <a:p>
            <a:pPr algn="l">
              <a:buFontTx/>
              <a:buChar char="•"/>
            </a:pPr>
            <a:r>
              <a:rPr lang="en-US" sz="2800" dirty="0"/>
              <a:t>Leave (M_ID, node)—a node leaves the </a:t>
            </a:r>
            <a:r>
              <a:rPr lang="en-US" sz="2800" dirty="0" err="1"/>
              <a:t>mcast</a:t>
            </a:r>
            <a:r>
              <a:rPr lang="en-US" sz="2800" dirty="0"/>
              <a:t> group</a:t>
            </a:r>
          </a:p>
          <a:p>
            <a:pPr algn="l">
              <a:buFontTx/>
              <a:buChar char="•"/>
            </a:pPr>
            <a:endParaRPr lang="en-US" sz="2800" dirty="0"/>
          </a:p>
          <a:p>
            <a:pPr algn="l">
              <a:buFontTx/>
              <a:buChar char="•"/>
            </a:pPr>
            <a:r>
              <a:rPr lang="en-US" sz="2800" dirty="0" err="1"/>
              <a:t>Mcast</a:t>
            </a:r>
            <a:r>
              <a:rPr lang="en-US" sz="2800" dirty="0"/>
              <a:t>(M_ID, msg)—a message is sent to the </a:t>
            </a:r>
            <a:r>
              <a:rPr lang="en-US" sz="2800" dirty="0" err="1"/>
              <a:t>mcast</a:t>
            </a:r>
            <a:r>
              <a:rPr lang="en-US" sz="2800" dirty="0"/>
              <a:t> group</a:t>
            </a:r>
          </a:p>
          <a:p>
            <a:pPr algn="l">
              <a:buFontTx/>
              <a:buChar char="•"/>
            </a:pPr>
            <a:endParaRPr lang="en-US" sz="2800" dirty="0"/>
          </a:p>
          <a:p>
            <a:pPr algn="l">
              <a:buFontTx/>
              <a:buChar char="•"/>
            </a:pPr>
            <a:r>
              <a:rPr lang="en-US" sz="2800" dirty="0"/>
              <a:t>Destroy(M_ID)—destroy the multicast group</a:t>
            </a:r>
          </a:p>
          <a:p>
            <a:pPr algn="l">
              <a:buFontTx/>
              <a:buChar char="•"/>
            </a:pPr>
            <a:endParaRPr lang="en-US" sz="2800" dirty="0"/>
          </a:p>
          <a:p>
            <a:pPr algn="l">
              <a:buFontTx/>
              <a:buChar char="•"/>
            </a:pPr>
            <a:endParaRPr lang="en-US" sz="2800" dirty="0"/>
          </a:p>
          <a:p>
            <a:pPr algn="l">
              <a:buFontTx/>
              <a:buChar char="•"/>
            </a:pPr>
            <a:endParaRPr lang="en-US" sz="2800" dirty="0"/>
          </a:p>
        </p:txBody>
      </p:sp>
    </p:spTree>
    <p:extLst>
      <p:ext uri="{BB962C8B-B14F-4D97-AF65-F5344CB8AC3E}">
        <p14:creationId xmlns:p14="http://schemas.microsoft.com/office/powerpoint/2010/main" val="1631138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mn-lt"/>
            </a:endParaRPr>
          </a:p>
        </p:txBody>
      </p:sp>
      <p:sp>
        <p:nvSpPr>
          <p:cNvPr id="137219" name="Rectangle 3"/>
          <p:cNvSpPr>
            <a:spLocks noGrp="1" noChangeArrowheads="1"/>
          </p:cNvSpPr>
          <p:nvPr>
            <p:ph type="body" idx="1"/>
          </p:nvPr>
        </p:nvSpPr>
        <p:spPr>
          <a:xfrm>
            <a:off x="905069" y="1399592"/>
            <a:ext cx="10300996" cy="5057192"/>
          </a:xfrm>
        </p:spPr>
        <p:txBody>
          <a:bodyPr/>
          <a:lstStyle/>
          <a:p>
            <a:pPr algn="l">
              <a:buFontTx/>
              <a:buChar char="•"/>
            </a:pPr>
            <a:r>
              <a:rPr lang="en-US" sz="2800" dirty="0"/>
              <a:t>Generate Multicast ID </a:t>
            </a:r>
            <a:r>
              <a:rPr lang="en-US" sz="2800" i="1" dirty="0"/>
              <a:t>M</a:t>
            </a:r>
            <a:r>
              <a:rPr lang="en-US" sz="2800" dirty="0"/>
              <a:t>, a random value (140 bits?)—this is the NAME of the </a:t>
            </a:r>
            <a:r>
              <a:rPr lang="en-US" sz="2800" i="1" dirty="0"/>
              <a:t>multicast group</a:t>
            </a:r>
            <a:r>
              <a:rPr lang="en-US" sz="2800" dirty="0"/>
              <a:t>. </a:t>
            </a:r>
            <a:r>
              <a:rPr lang="en-US" sz="2800" i="1" dirty="0"/>
              <a:t>M</a:t>
            </a:r>
            <a:r>
              <a:rPr lang="en-US" sz="2800" dirty="0"/>
              <a:t> is handled by the appropriate DHT node.</a:t>
            </a:r>
          </a:p>
          <a:p>
            <a:pPr algn="l">
              <a:buFontTx/>
              <a:buChar char="•"/>
            </a:pPr>
            <a:endParaRPr lang="en-US" sz="2800" dirty="0"/>
          </a:p>
          <a:p>
            <a:pPr algn="l">
              <a:buFontTx/>
              <a:buChar char="•"/>
            </a:pPr>
            <a:r>
              <a:rPr lang="en-US" sz="2800" dirty="0"/>
              <a:t>Send build </a:t>
            </a:r>
            <a:r>
              <a:rPr lang="en-US" sz="2800" dirty="0" err="1"/>
              <a:t>msg</a:t>
            </a:r>
            <a:r>
              <a:rPr lang="en-US" sz="2800" dirty="0"/>
              <a:t> DHT(</a:t>
            </a:r>
            <a:r>
              <a:rPr lang="en-US" sz="2800" i="1" dirty="0"/>
              <a:t>M</a:t>
            </a:r>
            <a:r>
              <a:rPr lang="en-US" sz="2800" dirty="0"/>
              <a:t>) to any DHT node, this gets passed along to the right DHT node which becomes the root of the multicast group where messages are processed, archived, forwarded to the group, etc.</a:t>
            </a:r>
          </a:p>
        </p:txBody>
      </p:sp>
    </p:spTree>
    <p:extLst>
      <p:ext uri="{BB962C8B-B14F-4D97-AF65-F5344CB8AC3E}">
        <p14:creationId xmlns:p14="http://schemas.microsoft.com/office/powerpoint/2010/main" val="617867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9810" name="Rectangle 2"/>
          <p:cNvSpPr>
            <a:spLocks noGrp="1" noChangeArrowheads="1"/>
          </p:cNvSpPr>
          <p:nvPr>
            <p:ph type="title"/>
          </p:nvPr>
        </p:nvSpPr>
        <p:spPr/>
        <p:txBody>
          <a:bodyPr/>
          <a:lstStyle/>
          <a:p>
            <a:r>
              <a:rPr lang="en-US">
                <a:latin typeface="Comic Sans MS" pitchFamily="66" charset="0"/>
              </a:rPr>
              <a:t>Client-Server TCP (ed. 1)</a:t>
            </a:r>
          </a:p>
        </p:txBody>
      </p:sp>
      <p:sp>
        <p:nvSpPr>
          <p:cNvPr id="119811" name="Rectangle 3"/>
          <p:cNvSpPr>
            <a:spLocks noGrp="1" noChangeArrowheads="1"/>
          </p:cNvSpPr>
          <p:nvPr>
            <p:ph type="body" idx="1"/>
          </p:nvPr>
        </p:nvSpPr>
        <p:spPr>
          <a:xfrm>
            <a:off x="4038600" y="5905500"/>
            <a:ext cx="6629400" cy="647700"/>
          </a:xfrm>
        </p:spPr>
        <p:txBody>
          <a:bodyPr/>
          <a:lstStyle/>
          <a:p>
            <a:pPr algn="l">
              <a:lnSpc>
                <a:spcPct val="90000"/>
              </a:lnSpc>
              <a:buFontTx/>
              <a:buAutoNum type="alphaLcParenR"/>
            </a:pPr>
            <a:r>
              <a:rPr lang="en-US" sz="1800"/>
              <a:t>Normal operation of TCP.</a:t>
            </a:r>
          </a:p>
          <a:p>
            <a:pPr algn="l">
              <a:lnSpc>
                <a:spcPct val="90000"/>
              </a:lnSpc>
              <a:buFontTx/>
              <a:buAutoNum type="alphaLcParenR"/>
            </a:pPr>
            <a:r>
              <a:rPr lang="en-US" sz="1800"/>
              <a:t>Transactional TCP.</a:t>
            </a:r>
          </a:p>
        </p:txBody>
      </p:sp>
      <p:sp>
        <p:nvSpPr>
          <p:cNvPr id="119812" name="Text Box 4"/>
          <p:cNvSpPr txBox="1">
            <a:spLocks noChangeArrowheads="1"/>
          </p:cNvSpPr>
          <p:nvPr/>
        </p:nvSpPr>
        <p:spPr bwMode="auto">
          <a:xfrm>
            <a:off x="4038600" y="2514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2-4</a:t>
            </a:r>
          </a:p>
        </p:txBody>
      </p:sp>
      <p:pic>
        <p:nvPicPr>
          <p:cNvPr id="119813" name="Picture 5"/>
          <p:cNvPicPr>
            <a:picLocks noChangeAspect="1" noChangeArrowheads="1"/>
          </p:cNvPicPr>
          <p:nvPr/>
        </p:nvPicPr>
        <p:blipFill>
          <a:blip r:embed="rId2">
            <a:extLst>
              <a:ext uri="{28A0092B-C50C-407E-A947-70E740481C1C}">
                <a14:useLocalDpi xmlns:a14="http://schemas.microsoft.com/office/drawing/2010/main" val="0"/>
              </a:ext>
            </a:extLst>
          </a:blip>
          <a:srcRect l="20096" t="38066" r="17104" b="30815"/>
          <a:stretch>
            <a:fillRect/>
          </a:stretch>
        </p:blipFill>
        <p:spPr bwMode="auto">
          <a:xfrm>
            <a:off x="2595564" y="1168400"/>
            <a:ext cx="6810375"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mn-lt"/>
            </a:endParaRPr>
          </a:p>
        </p:txBody>
      </p:sp>
      <p:sp>
        <p:nvSpPr>
          <p:cNvPr id="137219" name="Rectangle 3"/>
          <p:cNvSpPr>
            <a:spLocks noGrp="1" noChangeArrowheads="1"/>
          </p:cNvSpPr>
          <p:nvPr>
            <p:ph type="body" idx="1"/>
          </p:nvPr>
        </p:nvSpPr>
        <p:spPr>
          <a:xfrm>
            <a:off x="821093" y="1716833"/>
            <a:ext cx="10926147" cy="3984171"/>
          </a:xfrm>
        </p:spPr>
        <p:txBody>
          <a:bodyPr/>
          <a:lstStyle/>
          <a:p>
            <a:pPr algn="l">
              <a:buFontTx/>
              <a:buChar char="•"/>
            </a:pPr>
            <a:endParaRPr lang="en-US" sz="2800" dirty="0"/>
          </a:p>
          <a:p>
            <a:pPr algn="l">
              <a:buFontTx/>
              <a:buChar char="•"/>
            </a:pPr>
            <a:r>
              <a:rPr lang="en-US" dirty="0"/>
              <a:t>To join an </a:t>
            </a:r>
            <a:r>
              <a:rPr lang="en-US" dirty="0" err="1"/>
              <a:t>Mcast</a:t>
            </a:r>
            <a:r>
              <a:rPr lang="en-US" dirty="0"/>
              <a:t> group, any node marks itself as being a member of the group for </a:t>
            </a:r>
            <a:r>
              <a:rPr lang="en-US" i="1" dirty="0"/>
              <a:t>M</a:t>
            </a:r>
            <a:r>
              <a:rPr lang="en-US" dirty="0"/>
              <a:t> then, if it is not a DHT node, it passes the request to a DHT node.</a:t>
            </a:r>
          </a:p>
          <a:p>
            <a:pPr algn="l">
              <a:buFontTx/>
              <a:buChar char="•"/>
            </a:pPr>
            <a:endParaRPr lang="en-US" dirty="0"/>
          </a:p>
          <a:p>
            <a:pPr algn="l">
              <a:buFontTx/>
              <a:buChar char="•"/>
            </a:pPr>
            <a:r>
              <a:rPr lang="en-US" dirty="0"/>
              <a:t>Any DHT node can accept a request (including from itself) to join an </a:t>
            </a:r>
            <a:r>
              <a:rPr lang="en-US" dirty="0" err="1"/>
              <a:t>Mcast</a:t>
            </a:r>
            <a:r>
              <a:rPr lang="en-US" dirty="0"/>
              <a:t> group, which is passed up to the </a:t>
            </a:r>
            <a:r>
              <a:rPr lang="en-US" dirty="0" err="1"/>
              <a:t>Mcast</a:t>
            </a:r>
            <a:r>
              <a:rPr lang="en-US" dirty="0"/>
              <a:t> root for </a:t>
            </a:r>
            <a:r>
              <a:rPr lang="en-US" i="1" dirty="0"/>
              <a:t>M</a:t>
            </a:r>
            <a:r>
              <a:rPr lang="en-US" dirty="0"/>
              <a:t>.</a:t>
            </a:r>
          </a:p>
          <a:p>
            <a:pPr algn="l">
              <a:buFontTx/>
              <a:buChar char="•"/>
            </a:pPr>
            <a:endParaRPr lang="en-US" dirty="0"/>
          </a:p>
        </p:txBody>
      </p:sp>
    </p:spTree>
    <p:extLst>
      <p:ext uri="{BB962C8B-B14F-4D97-AF65-F5344CB8AC3E}">
        <p14:creationId xmlns:p14="http://schemas.microsoft.com/office/powerpoint/2010/main" val="1871579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mn-lt"/>
            </a:endParaRPr>
          </a:p>
        </p:txBody>
      </p:sp>
      <p:sp>
        <p:nvSpPr>
          <p:cNvPr id="137219" name="Rectangle 3"/>
          <p:cNvSpPr>
            <a:spLocks noGrp="1" noChangeArrowheads="1"/>
          </p:cNvSpPr>
          <p:nvPr>
            <p:ph type="body" idx="1"/>
          </p:nvPr>
        </p:nvSpPr>
        <p:spPr>
          <a:xfrm>
            <a:off x="1138335" y="1418253"/>
            <a:ext cx="9881118" cy="4945226"/>
          </a:xfrm>
        </p:spPr>
        <p:txBody>
          <a:bodyPr/>
          <a:lstStyle/>
          <a:p>
            <a:pPr algn="l">
              <a:buFontTx/>
              <a:buChar char="•"/>
            </a:pPr>
            <a:endParaRPr lang="en-US" sz="2800" dirty="0"/>
          </a:p>
          <a:p>
            <a:pPr algn="l">
              <a:buFontTx/>
              <a:buChar char="•"/>
            </a:pPr>
            <a:r>
              <a:rPr lang="en-US" dirty="0"/>
              <a:t>If an intermediary DHT node has not seen a request before, it becomes the </a:t>
            </a:r>
            <a:r>
              <a:rPr lang="en-US" i="1" dirty="0"/>
              <a:t>parent</a:t>
            </a:r>
            <a:r>
              <a:rPr lang="en-US" dirty="0"/>
              <a:t> of the new node in the multicast tree. It marks itself as a </a:t>
            </a:r>
            <a:r>
              <a:rPr lang="en-US" i="1" dirty="0"/>
              <a:t>forwarder.</a:t>
            </a:r>
            <a:endParaRPr lang="en-US" dirty="0"/>
          </a:p>
          <a:p>
            <a:pPr algn="l">
              <a:buFontTx/>
              <a:buChar char="•"/>
            </a:pPr>
            <a:endParaRPr lang="en-US" dirty="0"/>
          </a:p>
          <a:p>
            <a:pPr algn="l">
              <a:buFontTx/>
              <a:buChar char="•"/>
            </a:pPr>
            <a:r>
              <a:rPr lang="en-US" dirty="0"/>
              <a:t>Then it forwards a request, along the DHT path toward the root. Forwarders also need parents. (It can, itself, join the group later by simply changing it’s own status from forwarder to member.)</a:t>
            </a:r>
          </a:p>
          <a:p>
            <a:pPr algn="l">
              <a:buFontTx/>
              <a:buChar char="•"/>
            </a:pPr>
            <a:endParaRPr lang="en-US" sz="2800" dirty="0"/>
          </a:p>
          <a:p>
            <a:pPr algn="l">
              <a:buFontTx/>
              <a:buChar char="•"/>
            </a:pPr>
            <a:endParaRPr lang="en-US" sz="2800" dirty="0"/>
          </a:p>
          <a:p>
            <a:pPr algn="l">
              <a:buFontTx/>
              <a:buChar char="•"/>
            </a:pPr>
            <a:endParaRPr lang="en-US" sz="2800" dirty="0"/>
          </a:p>
        </p:txBody>
      </p:sp>
    </p:spTree>
    <p:extLst>
      <p:ext uri="{BB962C8B-B14F-4D97-AF65-F5344CB8AC3E}">
        <p14:creationId xmlns:p14="http://schemas.microsoft.com/office/powerpoint/2010/main" val="3214658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Comic Sans MS" pitchFamily="66" charset="0"/>
            </a:endParaRPr>
          </a:p>
        </p:txBody>
      </p:sp>
      <p:sp>
        <p:nvSpPr>
          <p:cNvPr id="137219" name="Rectangle 3"/>
          <p:cNvSpPr>
            <a:spLocks noGrp="1" noChangeArrowheads="1"/>
          </p:cNvSpPr>
          <p:nvPr>
            <p:ph type="body" idx="1"/>
          </p:nvPr>
        </p:nvSpPr>
        <p:spPr>
          <a:xfrm>
            <a:off x="849086" y="1595535"/>
            <a:ext cx="10207690" cy="4898572"/>
          </a:xfrm>
        </p:spPr>
        <p:txBody>
          <a:bodyPr/>
          <a:lstStyle/>
          <a:p>
            <a:pPr algn="l">
              <a:buFontTx/>
              <a:buChar char="•"/>
            </a:pPr>
            <a:r>
              <a:rPr lang="en-US" sz="2800" dirty="0"/>
              <a:t>If the DHT node has </a:t>
            </a:r>
            <a:r>
              <a:rPr lang="en-US" sz="2800" i="1" dirty="0"/>
              <a:t>already</a:t>
            </a:r>
            <a:r>
              <a:rPr lang="en-US" sz="2800" dirty="0"/>
              <a:t> seen a request for </a:t>
            </a:r>
            <a:r>
              <a:rPr lang="en-US" sz="2800" i="1" dirty="0"/>
              <a:t>any node </a:t>
            </a:r>
            <a:r>
              <a:rPr lang="en-US" sz="2800" dirty="0"/>
              <a:t>to join the multicast group </a:t>
            </a:r>
            <a:r>
              <a:rPr lang="en-US" sz="2800" i="1" dirty="0"/>
              <a:t>M</a:t>
            </a:r>
            <a:r>
              <a:rPr lang="en-US" sz="2800" dirty="0"/>
              <a:t>, it adds the previous node as its own </a:t>
            </a:r>
            <a:r>
              <a:rPr lang="en-US" sz="2800" i="1" dirty="0"/>
              <a:t>child</a:t>
            </a:r>
            <a:r>
              <a:rPr lang="en-US" sz="2800" dirty="0"/>
              <a:t>, and does not forward the request up toward the root (because it has done so previously).</a:t>
            </a:r>
          </a:p>
          <a:p>
            <a:pPr algn="l">
              <a:buFontTx/>
              <a:buChar char="•"/>
            </a:pPr>
            <a:endParaRPr lang="en-US" sz="2800" dirty="0"/>
          </a:p>
        </p:txBody>
      </p:sp>
    </p:spTree>
    <p:extLst>
      <p:ext uri="{BB962C8B-B14F-4D97-AF65-F5344CB8AC3E}">
        <p14:creationId xmlns:p14="http://schemas.microsoft.com/office/powerpoint/2010/main" val="206346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Comic Sans MS" pitchFamily="66" charset="0"/>
            </a:endParaRPr>
          </a:p>
        </p:txBody>
      </p:sp>
      <p:sp>
        <p:nvSpPr>
          <p:cNvPr id="137219" name="Rectangle 3"/>
          <p:cNvSpPr>
            <a:spLocks noGrp="1" noChangeArrowheads="1"/>
          </p:cNvSpPr>
          <p:nvPr>
            <p:ph type="body" idx="1"/>
          </p:nvPr>
        </p:nvSpPr>
        <p:spPr>
          <a:xfrm>
            <a:off x="839755" y="1446245"/>
            <a:ext cx="10310327" cy="4954556"/>
          </a:xfrm>
        </p:spPr>
        <p:txBody>
          <a:bodyPr/>
          <a:lstStyle/>
          <a:p>
            <a:pPr algn="l">
              <a:buFontTx/>
              <a:buChar char="•"/>
            </a:pPr>
            <a:r>
              <a:rPr lang="en-US" sz="2800" dirty="0"/>
              <a:t>Nodes wishing to join the multicast group are theoretically independent of the DHT. In this way, a DHT node may have many </a:t>
            </a:r>
            <a:r>
              <a:rPr lang="en-US" sz="2800" dirty="0" err="1"/>
              <a:t>Mcast</a:t>
            </a:r>
            <a:r>
              <a:rPr lang="en-US" sz="2800" dirty="0"/>
              <a:t> children for the group </a:t>
            </a:r>
            <a:r>
              <a:rPr lang="en-US" sz="2800" i="1" dirty="0"/>
              <a:t>M</a:t>
            </a:r>
            <a:r>
              <a:rPr lang="en-US" sz="2800" dirty="0"/>
              <a:t>, one of which might be in the DHT</a:t>
            </a:r>
          </a:p>
          <a:p>
            <a:pPr marL="0" indent="0" algn="l"/>
            <a:endParaRPr lang="en-US" sz="2800" dirty="0"/>
          </a:p>
        </p:txBody>
      </p:sp>
    </p:spTree>
    <p:extLst>
      <p:ext uri="{BB962C8B-B14F-4D97-AF65-F5344CB8AC3E}">
        <p14:creationId xmlns:p14="http://schemas.microsoft.com/office/powerpoint/2010/main" val="3553400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Comic Sans MS" pitchFamily="66" charset="0"/>
            </a:endParaRPr>
          </a:p>
        </p:txBody>
      </p:sp>
      <p:sp>
        <p:nvSpPr>
          <p:cNvPr id="137219" name="Rectangle 3"/>
          <p:cNvSpPr>
            <a:spLocks noGrp="1" noChangeArrowheads="1"/>
          </p:cNvSpPr>
          <p:nvPr>
            <p:ph type="body" idx="1"/>
          </p:nvPr>
        </p:nvSpPr>
        <p:spPr>
          <a:xfrm>
            <a:off x="989045" y="1408922"/>
            <a:ext cx="10730204" cy="4851919"/>
          </a:xfrm>
        </p:spPr>
        <p:txBody>
          <a:bodyPr/>
          <a:lstStyle/>
          <a:p>
            <a:pPr algn="l">
              <a:buFontTx/>
              <a:buChar char="•"/>
            </a:pPr>
            <a:r>
              <a:rPr lang="en-US" sz="2800" dirty="0"/>
              <a:t>Three types of DHT nodes:</a:t>
            </a:r>
          </a:p>
          <a:p>
            <a:pPr algn="l">
              <a:buFontTx/>
              <a:buChar char="•"/>
            </a:pPr>
            <a:endParaRPr lang="en-US" sz="2800" dirty="0"/>
          </a:p>
          <a:p>
            <a:pPr lvl="1">
              <a:buFontTx/>
              <a:buChar char="•"/>
            </a:pPr>
            <a:r>
              <a:rPr lang="en-US" sz="2400" dirty="0">
                <a:latin typeface="+mn-lt"/>
              </a:rPr>
              <a:t>Not (yet) participating</a:t>
            </a:r>
          </a:p>
          <a:p>
            <a:pPr lvl="1">
              <a:buFontTx/>
              <a:buChar char="•"/>
            </a:pPr>
            <a:endParaRPr lang="en-US" sz="2400" dirty="0">
              <a:latin typeface="+mn-lt"/>
            </a:endParaRPr>
          </a:p>
          <a:p>
            <a:pPr lvl="1">
              <a:buFontTx/>
              <a:buChar char="•"/>
            </a:pPr>
            <a:r>
              <a:rPr lang="en-US" sz="2400" dirty="0">
                <a:latin typeface="+mn-lt"/>
              </a:rPr>
              <a:t>Pure forwarders</a:t>
            </a:r>
          </a:p>
          <a:p>
            <a:pPr lvl="1">
              <a:buFontTx/>
              <a:buChar char="•"/>
            </a:pPr>
            <a:endParaRPr lang="en-US" sz="2400" dirty="0">
              <a:latin typeface="+mn-lt"/>
            </a:endParaRPr>
          </a:p>
          <a:p>
            <a:pPr lvl="1">
              <a:buFontTx/>
              <a:buChar char="•"/>
            </a:pPr>
            <a:r>
              <a:rPr lang="en-US" sz="2400" dirty="0">
                <a:latin typeface="+mn-lt"/>
              </a:rPr>
              <a:t>Forwarder-members</a:t>
            </a:r>
          </a:p>
        </p:txBody>
      </p:sp>
    </p:spTree>
    <p:extLst>
      <p:ext uri="{BB962C8B-B14F-4D97-AF65-F5344CB8AC3E}">
        <p14:creationId xmlns:p14="http://schemas.microsoft.com/office/powerpoint/2010/main" val="3932414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Sending Multicast messages</a:t>
            </a:r>
          </a:p>
        </p:txBody>
      </p:sp>
      <p:sp>
        <p:nvSpPr>
          <p:cNvPr id="137219" name="Rectangle 3"/>
          <p:cNvSpPr>
            <a:spLocks noGrp="1" noChangeArrowheads="1"/>
          </p:cNvSpPr>
          <p:nvPr>
            <p:ph type="body" idx="1"/>
          </p:nvPr>
        </p:nvSpPr>
        <p:spPr>
          <a:xfrm>
            <a:off x="905069" y="1143000"/>
            <a:ext cx="10524931" cy="4837922"/>
          </a:xfrm>
        </p:spPr>
        <p:txBody>
          <a:bodyPr/>
          <a:lstStyle/>
          <a:p>
            <a:pPr algn="l">
              <a:buFontTx/>
              <a:buChar char="•"/>
            </a:pPr>
            <a:r>
              <a:rPr lang="en-US" sz="2800" dirty="0" err="1"/>
              <a:t>M_Cast</a:t>
            </a:r>
            <a:r>
              <a:rPr lang="en-US" sz="2800" dirty="0"/>
              <a:t>(</a:t>
            </a:r>
            <a:r>
              <a:rPr lang="en-US" sz="2800" i="1" dirty="0"/>
              <a:t>M</a:t>
            </a:r>
            <a:r>
              <a:rPr lang="en-US" sz="2800" dirty="0"/>
              <a:t>, message)</a:t>
            </a:r>
          </a:p>
          <a:p>
            <a:pPr algn="l">
              <a:buFontTx/>
              <a:buChar char="•"/>
            </a:pPr>
            <a:endParaRPr lang="en-US" sz="2800" dirty="0"/>
          </a:p>
          <a:p>
            <a:pPr algn="l">
              <a:buFontTx/>
              <a:buChar char="•"/>
            </a:pPr>
            <a:r>
              <a:rPr lang="en-US" sz="2800" dirty="0"/>
              <a:t>These are passed up to the root for the </a:t>
            </a:r>
            <a:r>
              <a:rPr lang="en-US" sz="2800" dirty="0" err="1"/>
              <a:t>Mcast</a:t>
            </a:r>
            <a:r>
              <a:rPr lang="en-US" sz="2800" dirty="0"/>
              <a:t> group identified by </a:t>
            </a:r>
            <a:r>
              <a:rPr lang="en-US" sz="2800" i="1" dirty="0"/>
              <a:t>M</a:t>
            </a:r>
          </a:p>
          <a:p>
            <a:pPr algn="l">
              <a:buFontTx/>
              <a:buChar char="•"/>
            </a:pPr>
            <a:endParaRPr lang="en-US" sz="2800" dirty="0"/>
          </a:p>
          <a:p>
            <a:pPr algn="l">
              <a:buFontTx/>
              <a:buChar char="•"/>
            </a:pPr>
            <a:r>
              <a:rPr lang="en-US" sz="2800" dirty="0"/>
              <a:t>The root then processes the request (censors / archives / etc.) and then issues the multicast.</a:t>
            </a:r>
          </a:p>
          <a:p>
            <a:pPr algn="l">
              <a:buFontTx/>
              <a:buChar char="•"/>
            </a:pPr>
            <a:endParaRPr lang="en-US" sz="2800" dirty="0"/>
          </a:p>
          <a:p>
            <a:pPr algn="l">
              <a:buFontTx/>
              <a:buChar char="•"/>
            </a:pPr>
            <a:r>
              <a:rPr lang="en-US" sz="2800" dirty="0" err="1"/>
              <a:t>M_Cast</a:t>
            </a:r>
            <a:r>
              <a:rPr lang="en-US" sz="2800" dirty="0"/>
              <a:t> group members get the messages, forwarders and members forward them.</a:t>
            </a:r>
          </a:p>
        </p:txBody>
      </p:sp>
    </p:spTree>
    <p:extLst>
      <p:ext uri="{BB962C8B-B14F-4D97-AF65-F5344CB8AC3E}">
        <p14:creationId xmlns:p14="http://schemas.microsoft.com/office/powerpoint/2010/main" val="425798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endParaRPr lang="en-US" dirty="0">
              <a:latin typeface="Calibri" panose="020F0502020204030204" pitchFamily="34" charset="0"/>
              <a:cs typeface="Calibri" panose="020F0502020204030204" pitchFamily="34" charset="0"/>
            </a:endParaRPr>
          </a:p>
        </p:txBody>
      </p:sp>
      <p:sp>
        <p:nvSpPr>
          <p:cNvPr id="137219" name="Rectangle 3"/>
          <p:cNvSpPr>
            <a:spLocks noGrp="1" noChangeArrowheads="1"/>
          </p:cNvSpPr>
          <p:nvPr>
            <p:ph type="body" idx="1"/>
          </p:nvPr>
        </p:nvSpPr>
        <p:spPr>
          <a:xfrm>
            <a:off x="821093" y="1362270"/>
            <a:ext cx="10683551" cy="4991878"/>
          </a:xfrm>
        </p:spPr>
        <p:txBody>
          <a:bodyPr/>
          <a:lstStyle/>
          <a:p>
            <a:pPr algn="l">
              <a:buFontTx/>
              <a:buChar char="•"/>
            </a:pPr>
            <a:r>
              <a:rPr lang="en-US" sz="2800" dirty="0"/>
              <a:t>To change from forwarder to member is easy. Just flip a bit.</a:t>
            </a:r>
          </a:p>
          <a:p>
            <a:pPr algn="l">
              <a:buFontTx/>
              <a:buChar char="•"/>
            </a:pPr>
            <a:endParaRPr lang="en-US" sz="2800" dirty="0"/>
          </a:p>
          <a:p>
            <a:pPr algn="l">
              <a:buFontTx/>
              <a:buChar char="•"/>
            </a:pPr>
            <a:r>
              <a:rPr lang="en-US" sz="2800" dirty="0"/>
              <a:t>To change from member to forwarder is easy. Just flip the bit back.</a:t>
            </a:r>
          </a:p>
        </p:txBody>
      </p:sp>
    </p:spTree>
    <p:extLst>
      <p:ext uri="{BB962C8B-B14F-4D97-AF65-F5344CB8AC3E}">
        <p14:creationId xmlns:p14="http://schemas.microsoft.com/office/powerpoint/2010/main" val="226470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a:xfrm>
            <a:off x="1524001" y="1"/>
            <a:ext cx="814039" cy="501805"/>
          </a:xfrm>
        </p:spPr>
        <p:txBody>
          <a:bodyPr/>
          <a:lstStyle/>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2265651" y="1243580"/>
            <a:ext cx="8190476" cy="4723809"/>
          </a:xfrm>
          <a:prstGeom prst="rect">
            <a:avLst/>
          </a:prstGeom>
        </p:spPr>
      </p:pic>
      <p:sp>
        <p:nvSpPr>
          <p:cNvPr id="137219" name="Rectangle 3"/>
          <p:cNvSpPr>
            <a:spLocks noGrp="1" noChangeArrowheads="1"/>
          </p:cNvSpPr>
          <p:nvPr>
            <p:ph type="body" idx="1"/>
          </p:nvPr>
        </p:nvSpPr>
        <p:spPr>
          <a:xfrm>
            <a:off x="1802781" y="301083"/>
            <a:ext cx="8653346" cy="6471192"/>
          </a:xfrm>
        </p:spPr>
        <p:txBody>
          <a:bodyPr/>
          <a:lstStyle/>
          <a:p>
            <a:pPr marL="0" indent="0" algn="l"/>
            <a:endParaRPr lang="en-US" sz="2800" dirty="0"/>
          </a:p>
        </p:txBody>
      </p:sp>
    </p:spTree>
    <p:extLst>
      <p:ext uri="{BB962C8B-B14F-4D97-AF65-F5344CB8AC3E}">
        <p14:creationId xmlns:p14="http://schemas.microsoft.com/office/powerpoint/2010/main" val="3718782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a:xfrm>
            <a:off x="1524001" y="1"/>
            <a:ext cx="814039" cy="501805"/>
          </a:xfrm>
        </p:spPr>
        <p:txBody>
          <a:bodyPr/>
          <a:lstStyle/>
          <a:p>
            <a:endParaRPr lang="en-US"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2140383" y="1182029"/>
            <a:ext cx="7680125" cy="3865590"/>
          </a:xfrm>
          <a:prstGeom prst="rect">
            <a:avLst/>
          </a:prstGeom>
        </p:spPr>
      </p:pic>
      <p:sp>
        <p:nvSpPr>
          <p:cNvPr id="137219" name="Rectangle 3"/>
          <p:cNvSpPr>
            <a:spLocks noGrp="1" noChangeArrowheads="1"/>
          </p:cNvSpPr>
          <p:nvPr>
            <p:ph type="body" idx="1"/>
          </p:nvPr>
        </p:nvSpPr>
        <p:spPr>
          <a:xfrm>
            <a:off x="1802781" y="301083"/>
            <a:ext cx="8653346" cy="6471192"/>
          </a:xfrm>
        </p:spPr>
        <p:txBody>
          <a:bodyPr/>
          <a:lstStyle/>
          <a:p>
            <a:pPr marL="0" indent="0" algn="l"/>
            <a:endParaRPr lang="en-US" sz="2800" dirty="0"/>
          </a:p>
        </p:txBody>
      </p:sp>
    </p:spTree>
    <p:extLst>
      <p:ext uri="{BB962C8B-B14F-4D97-AF65-F5344CB8AC3E}">
        <p14:creationId xmlns:p14="http://schemas.microsoft.com/office/powerpoint/2010/main" val="3748891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a:xfrm>
            <a:off x="1524001" y="1"/>
            <a:ext cx="814039" cy="501805"/>
          </a:xfrm>
        </p:spPr>
        <p:txBody>
          <a:bodyPr/>
          <a:lstStyle/>
          <a:p>
            <a:endParaRPr lang="en-US"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2227848" y="1204333"/>
            <a:ext cx="7736305" cy="4007965"/>
          </a:xfrm>
          <a:prstGeom prst="rect">
            <a:avLst/>
          </a:prstGeom>
        </p:spPr>
      </p:pic>
      <p:sp>
        <p:nvSpPr>
          <p:cNvPr id="137219" name="Rectangle 3"/>
          <p:cNvSpPr>
            <a:spLocks noGrp="1" noChangeArrowheads="1"/>
          </p:cNvSpPr>
          <p:nvPr>
            <p:ph type="body" idx="1"/>
          </p:nvPr>
        </p:nvSpPr>
        <p:spPr>
          <a:xfrm>
            <a:off x="1802781" y="301083"/>
            <a:ext cx="8653346" cy="6471192"/>
          </a:xfrm>
        </p:spPr>
        <p:txBody>
          <a:bodyPr/>
          <a:lstStyle/>
          <a:p>
            <a:pPr marL="0" indent="0" algn="l"/>
            <a:endParaRPr lang="en-US" sz="2800" dirty="0"/>
          </a:p>
        </p:txBody>
      </p:sp>
    </p:spTree>
    <p:extLst>
      <p:ext uri="{BB962C8B-B14F-4D97-AF65-F5344CB8AC3E}">
        <p14:creationId xmlns:p14="http://schemas.microsoft.com/office/powerpoint/2010/main" val="147659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97282" name="Rectangle 2"/>
          <p:cNvSpPr>
            <a:spLocks noGrp="1" noChangeArrowheads="1"/>
          </p:cNvSpPr>
          <p:nvPr>
            <p:ph type="title"/>
          </p:nvPr>
        </p:nvSpPr>
        <p:spPr/>
        <p:txBody>
          <a:bodyPr/>
          <a:lstStyle/>
          <a:p>
            <a:r>
              <a:rPr lang="en-US"/>
              <a:t>Berkeley Sockets</a:t>
            </a:r>
          </a:p>
        </p:txBody>
      </p:sp>
      <p:sp>
        <p:nvSpPr>
          <p:cNvPr id="97283" name="Rectangle 3"/>
          <p:cNvSpPr>
            <a:spLocks noGrp="1" noChangeArrowheads="1"/>
          </p:cNvSpPr>
          <p:nvPr>
            <p:ph type="body" idx="1"/>
          </p:nvPr>
        </p:nvSpPr>
        <p:spPr/>
        <p:txBody>
          <a:bodyPr/>
          <a:lstStyle/>
          <a:p>
            <a:r>
              <a:rPr lang="en-US"/>
              <a:t>Figure 4-14. The socket primitives for TCP/IP.</a:t>
            </a:r>
          </a:p>
        </p:txBody>
      </p:sp>
      <p:pic>
        <p:nvPicPr>
          <p:cNvPr id="97284" name="Picture 4" descr="04-14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1" y="1225550"/>
            <a:ext cx="7516813"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51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a:xfrm>
            <a:off x="1524001" y="1"/>
            <a:ext cx="814039" cy="501805"/>
          </a:xfrm>
        </p:spPr>
        <p:txBody>
          <a:bodyPr/>
          <a:lstStyle/>
          <a:p>
            <a:endParaRPr lang="en-US"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2036957" y="1174334"/>
            <a:ext cx="8419171" cy="4550067"/>
          </a:xfrm>
          <a:prstGeom prst="rect">
            <a:avLst/>
          </a:prstGeom>
        </p:spPr>
      </p:pic>
      <p:sp>
        <p:nvSpPr>
          <p:cNvPr id="137219" name="Rectangle 3"/>
          <p:cNvSpPr>
            <a:spLocks noGrp="1" noChangeArrowheads="1"/>
          </p:cNvSpPr>
          <p:nvPr>
            <p:ph type="body" idx="1"/>
          </p:nvPr>
        </p:nvSpPr>
        <p:spPr>
          <a:xfrm>
            <a:off x="1802781" y="301083"/>
            <a:ext cx="8653346" cy="6471192"/>
          </a:xfrm>
        </p:spPr>
        <p:txBody>
          <a:bodyPr/>
          <a:lstStyle/>
          <a:p>
            <a:pPr marL="0" indent="0" algn="l"/>
            <a:endParaRPr lang="en-US" sz="2800" dirty="0"/>
          </a:p>
        </p:txBody>
      </p:sp>
    </p:spTree>
    <p:extLst>
      <p:ext uri="{BB962C8B-B14F-4D97-AF65-F5344CB8AC3E}">
        <p14:creationId xmlns:p14="http://schemas.microsoft.com/office/powerpoint/2010/main" val="1004853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Copyright © 2020 Clark Elliott</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Multiple groups</a:t>
            </a:r>
          </a:p>
        </p:txBody>
      </p:sp>
      <p:sp>
        <p:nvSpPr>
          <p:cNvPr id="137219" name="Rectangle 3"/>
          <p:cNvSpPr>
            <a:spLocks noGrp="1" noChangeArrowheads="1"/>
          </p:cNvSpPr>
          <p:nvPr>
            <p:ph type="body" idx="1"/>
          </p:nvPr>
        </p:nvSpPr>
        <p:spPr>
          <a:xfrm>
            <a:off x="690465" y="1143000"/>
            <a:ext cx="10832841" cy="5323114"/>
          </a:xfrm>
        </p:spPr>
        <p:txBody>
          <a:bodyPr/>
          <a:lstStyle/>
          <a:p>
            <a:pPr algn="l">
              <a:buFontTx/>
              <a:buChar char="•"/>
            </a:pPr>
            <a:r>
              <a:rPr lang="en-US" sz="2800" dirty="0"/>
              <a:t>A DHT can support as many </a:t>
            </a:r>
            <a:r>
              <a:rPr lang="en-US" sz="2800" dirty="0" err="1"/>
              <a:t>Mcast</a:t>
            </a:r>
            <a:r>
              <a:rPr lang="en-US" sz="2800" dirty="0"/>
              <a:t> groups as there are ID numbers in the DHT hash universe. Each </a:t>
            </a:r>
            <a:r>
              <a:rPr lang="en-US" sz="2800" dirty="0" err="1"/>
              <a:t>Mcast</a:t>
            </a:r>
            <a:r>
              <a:rPr lang="en-US" sz="2800" dirty="0"/>
              <a:t> group is distinct. E.g., a four-bit hash identifier for the DHT allows for 16 </a:t>
            </a:r>
            <a:r>
              <a:rPr lang="en-US" sz="2800" dirty="0" err="1"/>
              <a:t>Mcast</a:t>
            </a:r>
            <a:r>
              <a:rPr lang="en-US" sz="2800" dirty="0"/>
              <a:t> groups.</a:t>
            </a:r>
          </a:p>
          <a:p>
            <a:pPr algn="l">
              <a:buFontTx/>
              <a:buChar char="•"/>
            </a:pPr>
            <a:endParaRPr lang="en-US" sz="2800" dirty="0"/>
          </a:p>
          <a:p>
            <a:pPr algn="l">
              <a:buFontTx/>
              <a:buChar char="•"/>
            </a:pPr>
            <a:r>
              <a:rPr lang="en-US" sz="2800" dirty="0"/>
              <a:t>To add another </a:t>
            </a:r>
            <a:r>
              <a:rPr lang="en-US" sz="2800" dirty="0" err="1"/>
              <a:t>Mcast</a:t>
            </a:r>
            <a:r>
              <a:rPr lang="en-US" sz="2800" dirty="0"/>
              <a:t> group, the procedure is the same. Each DHT keeps an </a:t>
            </a:r>
            <a:r>
              <a:rPr lang="en-US" sz="2800" i="1" dirty="0"/>
              <a:t>array </a:t>
            </a:r>
            <a:r>
              <a:rPr lang="en-US" sz="2800" dirty="0"/>
              <a:t>or </a:t>
            </a:r>
            <a:r>
              <a:rPr lang="en-US" sz="2800" i="1" dirty="0"/>
              <a:t>list</a:t>
            </a:r>
            <a:r>
              <a:rPr lang="en-US" sz="2800" dirty="0"/>
              <a:t> of forwarding pointers, with one element for each </a:t>
            </a:r>
            <a:r>
              <a:rPr lang="en-US" sz="2800" dirty="0" err="1"/>
              <a:t>Mcast</a:t>
            </a:r>
            <a:r>
              <a:rPr lang="en-US" sz="2800" dirty="0"/>
              <a:t> group</a:t>
            </a:r>
          </a:p>
        </p:txBody>
      </p:sp>
    </p:spTree>
    <p:extLst>
      <p:ext uri="{BB962C8B-B14F-4D97-AF65-F5344CB8AC3E}">
        <p14:creationId xmlns:p14="http://schemas.microsoft.com/office/powerpoint/2010/main" val="26762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Flexibility</a:t>
            </a:r>
          </a:p>
        </p:txBody>
      </p:sp>
      <p:sp>
        <p:nvSpPr>
          <p:cNvPr id="137219" name="Rectangle 3"/>
          <p:cNvSpPr>
            <a:spLocks noGrp="1" noChangeArrowheads="1"/>
          </p:cNvSpPr>
          <p:nvPr>
            <p:ph type="body" idx="1"/>
          </p:nvPr>
        </p:nvSpPr>
        <p:spPr>
          <a:xfrm>
            <a:off x="905069" y="1143000"/>
            <a:ext cx="10263674" cy="5410200"/>
          </a:xfrm>
        </p:spPr>
        <p:txBody>
          <a:bodyPr/>
          <a:lstStyle/>
          <a:p>
            <a:pPr algn="l">
              <a:buFontTx/>
              <a:buChar char="•"/>
            </a:pPr>
            <a:r>
              <a:rPr lang="en-US" sz="2800" dirty="0"/>
              <a:t>Nodes can leave the </a:t>
            </a:r>
            <a:r>
              <a:rPr lang="en-US" sz="2800" dirty="0" err="1"/>
              <a:t>Mcast</a:t>
            </a:r>
            <a:r>
              <a:rPr lang="en-US" sz="2800" dirty="0"/>
              <a:t> group at will: DHT members become forwarders. External nodes are dropped as children, or else stay as children but stop receiving messages, if they will join again later.</a:t>
            </a:r>
          </a:p>
          <a:p>
            <a:pPr algn="l">
              <a:buFontTx/>
              <a:buChar char="•"/>
            </a:pPr>
            <a:endParaRPr lang="en-US" sz="2800" dirty="0"/>
          </a:p>
          <a:p>
            <a:pPr algn="l">
              <a:buFontTx/>
              <a:buChar char="•"/>
            </a:pPr>
            <a:r>
              <a:rPr lang="en-US" sz="2800" dirty="0"/>
              <a:t>Nodes can join and leave the DHT in the usual way by splitting and combining </a:t>
            </a:r>
            <a:r>
              <a:rPr lang="en-US" sz="2800" dirty="0" err="1"/>
              <a:t>Mcast</a:t>
            </a:r>
            <a:r>
              <a:rPr lang="en-US" sz="2800" dirty="0"/>
              <a:t> responsibilities, moving them as necessary.</a:t>
            </a:r>
          </a:p>
        </p:txBody>
      </p:sp>
    </p:spTree>
    <p:extLst>
      <p:ext uri="{BB962C8B-B14F-4D97-AF65-F5344CB8AC3E}">
        <p14:creationId xmlns:p14="http://schemas.microsoft.com/office/powerpoint/2010/main" val="643999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DHT case study: Application-level Multicast</a:t>
            </a:r>
          </a:p>
        </p:txBody>
      </p:sp>
      <p:sp>
        <p:nvSpPr>
          <p:cNvPr id="137219" name="Rectangle 3"/>
          <p:cNvSpPr>
            <a:spLocks noGrp="1" noChangeArrowheads="1"/>
          </p:cNvSpPr>
          <p:nvPr>
            <p:ph type="body" idx="1"/>
          </p:nvPr>
        </p:nvSpPr>
        <p:spPr>
          <a:xfrm>
            <a:off x="895739" y="1143000"/>
            <a:ext cx="10375641" cy="5155163"/>
          </a:xfrm>
        </p:spPr>
        <p:txBody>
          <a:bodyPr/>
          <a:lstStyle/>
          <a:p>
            <a:pPr algn="l">
              <a:buFontTx/>
              <a:buChar char="•"/>
            </a:pPr>
            <a:endParaRPr lang="en-US" sz="2800" dirty="0"/>
          </a:p>
          <a:p>
            <a:pPr algn="l">
              <a:buFontTx/>
              <a:buChar char="•"/>
            </a:pPr>
            <a:r>
              <a:rPr lang="en-US" sz="2800" dirty="0"/>
              <a:t>Add the design of an application-level multicast system using a Distributed Hash Table to your toolbox.</a:t>
            </a:r>
          </a:p>
          <a:p>
            <a:pPr algn="l">
              <a:buFontTx/>
              <a:buChar char="•"/>
            </a:pPr>
            <a:endParaRPr lang="en-US" sz="2800" dirty="0"/>
          </a:p>
          <a:p>
            <a:pPr algn="l">
              <a:buFontTx/>
              <a:buChar char="•"/>
            </a:pPr>
            <a:r>
              <a:rPr lang="en-US" sz="2800" dirty="0"/>
              <a:t>Do you understand how DHT’s can be useful and flexible?</a:t>
            </a:r>
          </a:p>
        </p:txBody>
      </p:sp>
      <p:pic>
        <p:nvPicPr>
          <p:cNvPr id="6" name="Picture 2" descr="The Home Depot 19 in. Plastic Tool Box with Metal Latches and Removable Tool Tray">
            <a:extLst>
              <a:ext uri="{FF2B5EF4-FFF2-40B4-BE49-F238E27FC236}">
                <a16:creationId xmlns:a16="http://schemas.microsoft.com/office/drawing/2014/main" id="{E81581A2-E4F3-4B39-9D36-4154EEB0D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340225"/>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032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t>Overlay networks</a:t>
            </a:r>
          </a:p>
        </p:txBody>
      </p:sp>
      <p:sp>
        <p:nvSpPr>
          <p:cNvPr id="137219" name="Rectangle 3"/>
          <p:cNvSpPr>
            <a:spLocks noGrp="1" noChangeArrowheads="1"/>
          </p:cNvSpPr>
          <p:nvPr>
            <p:ph type="body" idx="1"/>
          </p:nvPr>
        </p:nvSpPr>
        <p:spPr>
          <a:xfrm>
            <a:off x="793101" y="1511558"/>
            <a:ext cx="10496939" cy="4842589"/>
          </a:xfrm>
        </p:spPr>
        <p:txBody>
          <a:bodyPr/>
          <a:lstStyle/>
          <a:p>
            <a:pPr algn="l">
              <a:buFontTx/>
              <a:buChar char="•"/>
            </a:pPr>
            <a:r>
              <a:rPr lang="en-US" dirty="0"/>
              <a:t>In many of the examples this quarter we consider networks at the application level (e.g. token-ring, DHT). These are </a:t>
            </a:r>
            <a:r>
              <a:rPr lang="en-US" i="1" dirty="0"/>
              <a:t>logical</a:t>
            </a:r>
            <a:r>
              <a:rPr lang="en-US" dirty="0"/>
              <a:t> networks which are implemented one level up from the physical network.</a:t>
            </a:r>
          </a:p>
          <a:p>
            <a:pPr algn="l">
              <a:buFontTx/>
              <a:buChar char="•"/>
            </a:pPr>
            <a:endParaRPr lang="en-US" dirty="0"/>
          </a:p>
          <a:p>
            <a:pPr algn="l">
              <a:buFontTx/>
              <a:buChar char="•"/>
            </a:pPr>
            <a:r>
              <a:rPr lang="en-US" dirty="0"/>
              <a:t>In the following slide, there is a </a:t>
            </a:r>
            <a:r>
              <a:rPr lang="en-US" i="1" dirty="0"/>
              <a:t>logical</a:t>
            </a:r>
            <a:r>
              <a:rPr lang="en-US" dirty="0"/>
              <a:t> path from </a:t>
            </a:r>
            <a:r>
              <a:rPr lang="en-US" i="1" dirty="0"/>
              <a:t>Node B </a:t>
            </a:r>
            <a:r>
              <a:rPr lang="en-US" dirty="0"/>
              <a:t>to </a:t>
            </a:r>
            <a:r>
              <a:rPr lang="en-US" i="1" dirty="0"/>
              <a:t>Node D</a:t>
            </a:r>
            <a:r>
              <a:rPr lang="en-US" dirty="0"/>
              <a:t> but this is implemented via the intermediary </a:t>
            </a:r>
            <a:r>
              <a:rPr lang="en-US" i="1" dirty="0"/>
              <a:t>physical</a:t>
            </a:r>
            <a:r>
              <a:rPr lang="en-US" dirty="0"/>
              <a:t> path from </a:t>
            </a:r>
            <a:r>
              <a:rPr lang="en-US" i="1" dirty="0"/>
              <a:t>Node A</a:t>
            </a:r>
            <a:r>
              <a:rPr lang="en-US" dirty="0"/>
              <a:t> to </a:t>
            </a:r>
            <a:r>
              <a:rPr lang="en-US" i="1" dirty="0"/>
              <a:t>Node C.</a:t>
            </a:r>
          </a:p>
          <a:p>
            <a:pPr algn="l">
              <a:buFontTx/>
              <a:buChar char="•"/>
            </a:pPr>
            <a:endParaRPr lang="en-US" i="1" dirty="0"/>
          </a:p>
          <a:p>
            <a:pPr algn="l">
              <a:buFontTx/>
              <a:buChar char="•"/>
            </a:pPr>
            <a:r>
              <a:rPr lang="en-US" dirty="0"/>
              <a:t>A packet that is multicast from </a:t>
            </a:r>
            <a:r>
              <a:rPr lang="en-US" i="1" dirty="0"/>
              <a:t>Node A</a:t>
            </a:r>
            <a:r>
              <a:rPr lang="en-US" dirty="0"/>
              <a:t> (A to B, A to C, B to D) might end up being sent twice over the physical path from A to C.</a:t>
            </a:r>
          </a:p>
        </p:txBody>
      </p:sp>
    </p:spTree>
    <p:extLst>
      <p:ext uri="{BB962C8B-B14F-4D97-AF65-F5344CB8AC3E}">
        <p14:creationId xmlns:p14="http://schemas.microsoft.com/office/powerpoint/2010/main" val="3932414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5714" name="Rectangle 2"/>
          <p:cNvSpPr>
            <a:spLocks noGrp="1" noChangeArrowheads="1"/>
          </p:cNvSpPr>
          <p:nvPr>
            <p:ph type="title"/>
          </p:nvPr>
        </p:nvSpPr>
        <p:spPr/>
        <p:txBody>
          <a:bodyPr/>
          <a:lstStyle/>
          <a:p>
            <a:r>
              <a:rPr lang="en-US"/>
              <a:t>Overlay Construction</a:t>
            </a:r>
          </a:p>
        </p:txBody>
      </p:sp>
      <p:sp>
        <p:nvSpPr>
          <p:cNvPr id="115715" name="Rectangle 3"/>
          <p:cNvSpPr>
            <a:spLocks noGrp="1" noChangeArrowheads="1"/>
          </p:cNvSpPr>
          <p:nvPr>
            <p:ph type="body" idx="1"/>
          </p:nvPr>
        </p:nvSpPr>
        <p:spPr/>
        <p:txBody>
          <a:bodyPr/>
          <a:lstStyle/>
          <a:p>
            <a:r>
              <a:rPr lang="en-US"/>
              <a:t>Figure 4-31. The relation between links in an overlay </a:t>
            </a:r>
            <a:br>
              <a:rPr lang="en-US"/>
            </a:br>
            <a:r>
              <a:rPr lang="en-US"/>
              <a:t>and actual network-level routes.</a:t>
            </a:r>
          </a:p>
        </p:txBody>
      </p:sp>
      <p:pic>
        <p:nvPicPr>
          <p:cNvPr id="115716" name="Picture 4" descr="04-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26" y="1289051"/>
            <a:ext cx="7072313" cy="3871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Overlay networks</a:t>
            </a:r>
          </a:p>
        </p:txBody>
      </p:sp>
      <p:sp>
        <p:nvSpPr>
          <p:cNvPr id="137219" name="Rectangle 3"/>
          <p:cNvSpPr>
            <a:spLocks noGrp="1" noChangeArrowheads="1"/>
          </p:cNvSpPr>
          <p:nvPr>
            <p:ph type="body" idx="1"/>
          </p:nvPr>
        </p:nvSpPr>
        <p:spPr>
          <a:xfrm>
            <a:off x="895739" y="1143000"/>
            <a:ext cx="10375641" cy="5155163"/>
          </a:xfrm>
        </p:spPr>
        <p:txBody>
          <a:bodyPr/>
          <a:lstStyle/>
          <a:p>
            <a:pPr algn="l">
              <a:buFontTx/>
              <a:buChar char="•"/>
            </a:pPr>
            <a:endParaRPr lang="en-US" sz="2800" dirty="0"/>
          </a:p>
          <a:p>
            <a:pPr algn="l">
              <a:buFontTx/>
              <a:buChar char="•"/>
            </a:pPr>
            <a:r>
              <a:rPr lang="en-US" sz="2800" dirty="0"/>
              <a:t>Add the concept of a logical </a:t>
            </a:r>
            <a:r>
              <a:rPr lang="en-US" sz="2800" i="1" dirty="0"/>
              <a:t>overlay network </a:t>
            </a:r>
            <a:r>
              <a:rPr lang="en-US" sz="2800" dirty="0"/>
              <a:t>to your toolbox.</a:t>
            </a:r>
          </a:p>
          <a:p>
            <a:pPr algn="l">
              <a:buFontTx/>
              <a:buChar char="•"/>
            </a:pPr>
            <a:endParaRPr lang="en-US" sz="2800" dirty="0"/>
          </a:p>
          <a:p>
            <a:pPr algn="l">
              <a:buFontTx/>
              <a:buChar char="•"/>
            </a:pPr>
            <a:r>
              <a:rPr lang="en-US" sz="2800" dirty="0"/>
              <a:t>Overlay networks separate the concept of our network within the context of an application from the physical implementation of it.</a:t>
            </a:r>
          </a:p>
        </p:txBody>
      </p:sp>
      <p:pic>
        <p:nvPicPr>
          <p:cNvPr id="6" name="Picture 2" descr="The Home Depot 19 in. Plastic Tool Box with Metal Latches and Removable Tool Tray">
            <a:extLst>
              <a:ext uri="{FF2B5EF4-FFF2-40B4-BE49-F238E27FC236}">
                <a16:creationId xmlns:a16="http://schemas.microsoft.com/office/drawing/2014/main" id="{E81581A2-E4F3-4B39-9D36-4154EEB0D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340225"/>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388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Gossip-based dissemination—Epidemic protocols</a:t>
            </a:r>
          </a:p>
        </p:txBody>
      </p:sp>
      <p:sp>
        <p:nvSpPr>
          <p:cNvPr id="116739" name="Rectangle 3"/>
          <p:cNvSpPr>
            <a:spLocks noGrp="1" noChangeArrowheads="1"/>
          </p:cNvSpPr>
          <p:nvPr>
            <p:ph type="body" idx="1"/>
          </p:nvPr>
        </p:nvSpPr>
        <p:spPr>
          <a:xfrm>
            <a:off x="867747" y="1502230"/>
            <a:ext cx="10972799" cy="4572000"/>
          </a:xfrm>
        </p:spPr>
        <p:txBody>
          <a:bodyPr/>
          <a:lstStyle/>
          <a:p>
            <a:pPr algn="l">
              <a:buFontTx/>
              <a:buChar char="•"/>
            </a:pPr>
            <a:r>
              <a:rPr lang="en-US" dirty="0">
                <a:latin typeface="Arial" charset="0"/>
              </a:rPr>
              <a:t>Simple algorithm</a:t>
            </a:r>
          </a:p>
          <a:p>
            <a:pPr algn="l">
              <a:buFontTx/>
              <a:buChar char="•"/>
            </a:pPr>
            <a:r>
              <a:rPr lang="en-US" dirty="0">
                <a:latin typeface="Arial" charset="0"/>
              </a:rPr>
              <a:t>Robust</a:t>
            </a:r>
          </a:p>
          <a:p>
            <a:pPr algn="l">
              <a:buFontTx/>
              <a:buChar char="•"/>
            </a:pPr>
            <a:r>
              <a:rPr lang="en-US" dirty="0">
                <a:latin typeface="Arial" charset="0"/>
              </a:rPr>
              <a:t>Needs only local information</a:t>
            </a:r>
          </a:p>
          <a:p>
            <a:pPr algn="l">
              <a:buFontTx/>
              <a:buChar char="•"/>
            </a:pPr>
            <a:endParaRPr lang="en-US" dirty="0">
              <a:latin typeface="Arial" charset="0"/>
            </a:endParaRPr>
          </a:p>
          <a:p>
            <a:pPr algn="l">
              <a:buFontTx/>
              <a:buChar char="•"/>
            </a:pPr>
            <a:r>
              <a:rPr lang="en-US" dirty="0">
                <a:latin typeface="Arial" charset="0"/>
              </a:rPr>
              <a:t>A simplifying assumption is that sending is initiated by a single node, thus avoiding multiple-write problems.</a:t>
            </a:r>
          </a:p>
          <a:p>
            <a:pPr algn="l">
              <a:buFontTx/>
              <a:buChar char="•"/>
            </a:pPr>
            <a:endParaRPr lang="en-US" dirty="0">
              <a:latin typeface="Arial" charset="0"/>
            </a:endParaRPr>
          </a:p>
          <a:p>
            <a:pPr algn="l">
              <a:buFontTx/>
              <a:buChar char="•"/>
            </a:pPr>
            <a:r>
              <a:rPr lang="en-US" dirty="0">
                <a:latin typeface="Arial" charset="0"/>
              </a:rPr>
              <a:t>Nodes are </a:t>
            </a:r>
            <a:r>
              <a:rPr lang="en-US" i="1" dirty="0">
                <a:latin typeface="Arial" charset="0"/>
              </a:rPr>
              <a:t>infected </a:t>
            </a:r>
            <a:r>
              <a:rPr lang="en-US" dirty="0">
                <a:latin typeface="Arial" charset="0"/>
              </a:rPr>
              <a:t>(Seen the </a:t>
            </a:r>
            <a:r>
              <a:rPr lang="en-US" dirty="0" err="1">
                <a:latin typeface="Arial" charset="0"/>
              </a:rPr>
              <a:t>msg</a:t>
            </a:r>
            <a:r>
              <a:rPr lang="en-US" dirty="0">
                <a:latin typeface="Arial" charset="0"/>
              </a:rPr>
              <a:t>), or </a:t>
            </a:r>
            <a:r>
              <a:rPr lang="en-US" i="1" dirty="0">
                <a:latin typeface="Arial" charset="0"/>
              </a:rPr>
              <a:t>susceptible</a:t>
            </a:r>
            <a:r>
              <a:rPr lang="en-US" dirty="0">
                <a:latin typeface="Arial" charset="0"/>
              </a:rPr>
              <a:t> (have not seen the </a:t>
            </a:r>
            <a:r>
              <a:rPr lang="en-US" dirty="0" err="1">
                <a:latin typeface="Arial" charset="0"/>
              </a:rPr>
              <a:t>msg</a:t>
            </a:r>
            <a:r>
              <a:rPr lang="en-US" dirty="0">
                <a:latin typeface="Arial" charset="0"/>
              </a:rPr>
              <a:t>).</a:t>
            </a:r>
          </a:p>
          <a:p>
            <a:pPr algn="l">
              <a:buFontTx/>
              <a:buChar char="•"/>
            </a:pPr>
            <a:endParaRPr lang="en-US" dirty="0">
              <a:latin typeface="Arial" charset="0"/>
            </a:endParaRPr>
          </a:p>
          <a:p>
            <a:pPr algn="l">
              <a:buFontTx/>
              <a:buChar char="•"/>
            </a:pPr>
            <a:r>
              <a:rPr lang="en-US" dirty="0">
                <a:latin typeface="Arial" charset="0"/>
              </a:rPr>
              <a:t>A node is </a:t>
            </a:r>
            <a:r>
              <a:rPr lang="en-US" i="1" dirty="0">
                <a:latin typeface="Arial" charset="0"/>
              </a:rPr>
              <a:t>removed</a:t>
            </a:r>
            <a:r>
              <a:rPr lang="en-US" dirty="0">
                <a:latin typeface="Arial" charset="0"/>
              </a:rPr>
              <a:t> if not willing to infect others.</a:t>
            </a:r>
          </a:p>
        </p:txBody>
      </p:sp>
    </p:spTree>
    <p:extLst>
      <p:ext uri="{BB962C8B-B14F-4D97-AF65-F5344CB8AC3E}">
        <p14:creationId xmlns:p14="http://schemas.microsoft.com/office/powerpoint/2010/main" val="1433794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Information Dissemination Models</a:t>
            </a:r>
          </a:p>
        </p:txBody>
      </p:sp>
      <p:sp>
        <p:nvSpPr>
          <p:cNvPr id="116739" name="Rectangle 3"/>
          <p:cNvSpPr>
            <a:spLocks noGrp="1" noChangeArrowheads="1"/>
          </p:cNvSpPr>
          <p:nvPr>
            <p:ph type="body" idx="1"/>
          </p:nvPr>
        </p:nvSpPr>
        <p:spPr>
          <a:xfrm>
            <a:off x="1502230" y="984379"/>
            <a:ext cx="9862456" cy="4889241"/>
          </a:xfrm>
        </p:spPr>
        <p:txBody>
          <a:bodyPr/>
          <a:lstStyle/>
          <a:p>
            <a:pPr algn="l">
              <a:buFontTx/>
              <a:buChar char="•"/>
            </a:pPr>
            <a:endParaRPr lang="en-US" sz="2800" dirty="0"/>
          </a:p>
          <a:p>
            <a:pPr algn="l">
              <a:buFontTx/>
              <a:buChar char="•"/>
            </a:pPr>
            <a:r>
              <a:rPr lang="en-US" sz="2800" dirty="0"/>
              <a:t>Anti-entropy propagation model</a:t>
            </a:r>
          </a:p>
          <a:p>
            <a:pPr algn="l">
              <a:buFontTx/>
              <a:buChar char="•"/>
            </a:pPr>
            <a:endParaRPr lang="en-US" sz="2800" dirty="0"/>
          </a:p>
          <a:p>
            <a:pPr lvl="1"/>
            <a:r>
              <a:rPr lang="en-US" sz="2400" dirty="0">
                <a:latin typeface="Arial" charset="0"/>
              </a:rPr>
              <a:t>Node P picks another nearby node Q at random</a:t>
            </a:r>
          </a:p>
          <a:p>
            <a:pPr lvl="1"/>
            <a:endParaRPr lang="en-US" sz="2400" dirty="0">
              <a:latin typeface="Arial" charset="0"/>
            </a:endParaRPr>
          </a:p>
          <a:p>
            <a:pPr lvl="1"/>
            <a:r>
              <a:rPr lang="en-US" sz="2400" dirty="0">
                <a:latin typeface="Arial" charset="0"/>
              </a:rPr>
              <a:t>Subsequently exchanges updates with Q</a:t>
            </a:r>
          </a:p>
          <a:p>
            <a:pPr marL="457200" lvl="1" indent="0">
              <a:buNone/>
            </a:pPr>
            <a:endParaRPr lang="en-US" sz="2400" dirty="0">
              <a:latin typeface="Arial"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Approaches to exchanging updates</a:t>
            </a:r>
          </a:p>
        </p:txBody>
      </p:sp>
      <p:sp>
        <p:nvSpPr>
          <p:cNvPr id="116739" name="Rectangle 3"/>
          <p:cNvSpPr>
            <a:spLocks noGrp="1" noChangeArrowheads="1"/>
          </p:cNvSpPr>
          <p:nvPr>
            <p:ph type="body" idx="1"/>
          </p:nvPr>
        </p:nvSpPr>
        <p:spPr>
          <a:xfrm>
            <a:off x="1502230" y="984379"/>
            <a:ext cx="9862456" cy="4889241"/>
          </a:xfrm>
        </p:spPr>
        <p:txBody>
          <a:bodyPr/>
          <a:lstStyle/>
          <a:p>
            <a:pPr lvl="1"/>
            <a:endParaRPr lang="en-US" sz="2400" dirty="0">
              <a:latin typeface="Arial" charset="0"/>
            </a:endParaRPr>
          </a:p>
          <a:p>
            <a:pPr lvl="1">
              <a:buFont typeface="Arial" panose="020B0604020202020204" pitchFamily="34" charset="0"/>
              <a:buChar char="•"/>
            </a:pPr>
            <a:r>
              <a:rPr lang="en-US" sz="2800" dirty="0">
                <a:latin typeface="Arial" charset="0"/>
              </a:rPr>
              <a:t>P only pushes its own updates to Q </a:t>
            </a:r>
          </a:p>
          <a:p>
            <a:pPr lvl="1">
              <a:buFont typeface="Arial" panose="020B0604020202020204" pitchFamily="34" charset="0"/>
              <a:buChar char="•"/>
            </a:pPr>
            <a:endParaRPr lang="en-US" sz="2800" dirty="0">
              <a:latin typeface="Arial" charset="0"/>
            </a:endParaRPr>
          </a:p>
          <a:p>
            <a:pPr lvl="1">
              <a:buFont typeface="Arial" panose="020B0604020202020204" pitchFamily="34" charset="0"/>
              <a:buChar char="•"/>
            </a:pPr>
            <a:r>
              <a:rPr lang="en-US" sz="2800" dirty="0">
                <a:latin typeface="Arial" charset="0"/>
              </a:rPr>
              <a:t>P only pulls in new updates from Q</a:t>
            </a:r>
          </a:p>
          <a:p>
            <a:pPr lvl="1">
              <a:buFont typeface="Arial" panose="020B0604020202020204" pitchFamily="34" charset="0"/>
              <a:buChar char="•"/>
            </a:pPr>
            <a:endParaRPr lang="en-US" sz="2800" dirty="0">
              <a:latin typeface="Arial" charset="0"/>
            </a:endParaRPr>
          </a:p>
          <a:p>
            <a:pPr lvl="1">
              <a:buFont typeface="Arial" panose="020B0604020202020204" pitchFamily="34" charset="0"/>
              <a:buChar char="•"/>
            </a:pPr>
            <a:r>
              <a:rPr lang="en-US" sz="2800" dirty="0">
                <a:latin typeface="Arial" charset="0"/>
              </a:rPr>
              <a:t>P and Q send updates to each other</a:t>
            </a:r>
          </a:p>
        </p:txBody>
      </p:sp>
    </p:spTree>
    <p:extLst>
      <p:ext uri="{BB962C8B-B14F-4D97-AF65-F5344CB8AC3E}">
        <p14:creationId xmlns:p14="http://schemas.microsoft.com/office/powerpoint/2010/main" val="191609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79874" name="Rectangle 2"/>
          <p:cNvSpPr>
            <a:spLocks noGrp="1" noChangeArrowheads="1"/>
          </p:cNvSpPr>
          <p:nvPr>
            <p:ph type="title"/>
          </p:nvPr>
        </p:nvSpPr>
        <p:spPr/>
        <p:txBody>
          <a:bodyPr/>
          <a:lstStyle/>
          <a:p>
            <a:r>
              <a:rPr lang="en-US"/>
              <a:t>Types of Communication</a:t>
            </a:r>
          </a:p>
        </p:txBody>
      </p:sp>
      <p:sp>
        <p:nvSpPr>
          <p:cNvPr id="79875" name="Rectangle 3"/>
          <p:cNvSpPr>
            <a:spLocks noGrp="1" noChangeArrowheads="1"/>
          </p:cNvSpPr>
          <p:nvPr>
            <p:ph type="body" idx="1"/>
          </p:nvPr>
        </p:nvSpPr>
        <p:spPr/>
        <p:txBody>
          <a:bodyPr/>
          <a:lstStyle/>
          <a:p>
            <a:r>
              <a:rPr lang="en-US"/>
              <a:t>Figure 4-4. Viewing middleware as an intermediate (distributed) service in application-level communication.</a:t>
            </a:r>
          </a:p>
        </p:txBody>
      </p:sp>
      <p:pic>
        <p:nvPicPr>
          <p:cNvPr id="79876" name="Picture 4" descr="0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63" y="1228726"/>
            <a:ext cx="7300912" cy="4164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Compromises example: Push-only</a:t>
            </a:r>
          </a:p>
        </p:txBody>
      </p:sp>
      <p:sp>
        <p:nvSpPr>
          <p:cNvPr id="116739" name="Rectangle 3"/>
          <p:cNvSpPr>
            <a:spLocks noGrp="1" noChangeArrowheads="1"/>
          </p:cNvSpPr>
          <p:nvPr>
            <p:ph type="body" idx="1"/>
          </p:nvPr>
        </p:nvSpPr>
        <p:spPr>
          <a:xfrm>
            <a:off x="1231642" y="1007706"/>
            <a:ext cx="10114382" cy="5458408"/>
          </a:xfrm>
        </p:spPr>
        <p:txBody>
          <a:bodyPr/>
          <a:lstStyle/>
          <a:p>
            <a:pPr algn="l">
              <a:buFontTx/>
              <a:buChar char="•"/>
            </a:pPr>
            <a:r>
              <a:rPr lang="en-US" sz="2800" dirty="0">
                <a:latin typeface="Arial" charset="0"/>
              </a:rPr>
              <a:t>A pushes its own update to P:</a:t>
            </a:r>
          </a:p>
          <a:p>
            <a:pPr lvl="1">
              <a:buFontTx/>
              <a:buChar char="•"/>
            </a:pPr>
            <a:r>
              <a:rPr lang="en-US" sz="2400" dirty="0">
                <a:latin typeface="Arial" charset="0"/>
              </a:rPr>
              <a:t>A-&gt; B, C, D, E, F</a:t>
            </a:r>
          </a:p>
          <a:p>
            <a:pPr lvl="1">
              <a:buFontTx/>
              <a:buChar char="•"/>
            </a:pPr>
            <a:r>
              <a:rPr lang="en-US" sz="2400" dirty="0">
                <a:latin typeface="Arial" charset="0"/>
              </a:rPr>
              <a:t>D-&gt; G, H, I, J</a:t>
            </a:r>
          </a:p>
          <a:p>
            <a:pPr lvl="1">
              <a:buFontTx/>
              <a:buChar char="•"/>
            </a:pPr>
            <a:r>
              <a:rPr lang="en-US" sz="2400" dirty="0">
                <a:latin typeface="Arial" charset="0"/>
              </a:rPr>
              <a:t>J-&gt; K, L, M, N, O, P</a:t>
            </a:r>
          </a:p>
          <a:p>
            <a:pPr lvl="1">
              <a:buFontTx/>
              <a:buChar char="•"/>
            </a:pPr>
            <a:endParaRPr lang="en-US" sz="2400" dirty="0">
              <a:latin typeface="Arial" charset="0"/>
            </a:endParaRPr>
          </a:p>
          <a:p>
            <a:pPr algn="l">
              <a:buFontTx/>
              <a:buChar char="•"/>
            </a:pPr>
            <a:r>
              <a:rPr lang="en-US" sz="2800" dirty="0">
                <a:latin typeface="Arial" charset="0"/>
              </a:rPr>
              <a:t>How long to infect from A to P?</a:t>
            </a:r>
          </a:p>
          <a:p>
            <a:pPr algn="l">
              <a:buFontTx/>
              <a:buChar char="•"/>
            </a:pPr>
            <a:endParaRPr lang="en-US" sz="2800" dirty="0">
              <a:latin typeface="Arial" charset="0"/>
            </a:endParaRPr>
          </a:p>
          <a:p>
            <a:pPr algn="l">
              <a:buFontTx/>
              <a:buChar char="•"/>
            </a:pPr>
            <a:r>
              <a:rPr lang="en-US" sz="2800" dirty="0">
                <a:latin typeface="Arial" charset="0"/>
              </a:rPr>
              <a:t>Simple, but bad choice for rapid updates.</a:t>
            </a:r>
          </a:p>
          <a:p>
            <a:pPr lvl="1">
              <a:buFontTx/>
              <a:buChar char="•"/>
            </a:pPr>
            <a:r>
              <a:rPr lang="en-US" dirty="0">
                <a:latin typeface="Arial" charset="0"/>
              </a:rPr>
              <a:t>Only infected nodes can propagate</a:t>
            </a:r>
          </a:p>
          <a:p>
            <a:pPr lvl="1">
              <a:buFontTx/>
              <a:buChar char="•"/>
            </a:pPr>
            <a:endParaRPr lang="en-US" dirty="0">
              <a:latin typeface="Arial" charset="0"/>
            </a:endParaRPr>
          </a:p>
          <a:p>
            <a:pPr lvl="1">
              <a:buFontTx/>
              <a:buChar char="•"/>
            </a:pPr>
            <a:r>
              <a:rPr lang="en-US" dirty="0">
                <a:latin typeface="Arial" charset="0"/>
              </a:rPr>
              <a:t>Probability of selecting an already infected node increases as the message spreads.</a:t>
            </a:r>
          </a:p>
          <a:p>
            <a:pPr lvl="1">
              <a:buFontTx/>
              <a:buChar char="•"/>
            </a:pPr>
            <a:endParaRPr lang="en-US" dirty="0">
              <a:latin typeface="Arial" charset="0"/>
            </a:endParaRPr>
          </a:p>
        </p:txBody>
      </p:sp>
    </p:spTree>
    <p:extLst>
      <p:ext uri="{BB962C8B-B14F-4D97-AF65-F5344CB8AC3E}">
        <p14:creationId xmlns:p14="http://schemas.microsoft.com/office/powerpoint/2010/main" val="3632620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Pull only</a:t>
            </a:r>
          </a:p>
        </p:txBody>
      </p:sp>
      <p:sp>
        <p:nvSpPr>
          <p:cNvPr id="116739" name="Rectangle 3"/>
          <p:cNvSpPr>
            <a:spLocks noGrp="1" noChangeArrowheads="1"/>
          </p:cNvSpPr>
          <p:nvPr>
            <p:ph type="body" idx="1"/>
          </p:nvPr>
        </p:nvSpPr>
        <p:spPr>
          <a:xfrm>
            <a:off x="1119674" y="1268964"/>
            <a:ext cx="10189028" cy="4599992"/>
          </a:xfrm>
        </p:spPr>
        <p:txBody>
          <a:bodyPr/>
          <a:lstStyle/>
          <a:p>
            <a:pPr algn="l">
              <a:buFontTx/>
              <a:buChar char="•"/>
            </a:pPr>
            <a:r>
              <a:rPr lang="en-US" sz="2800" dirty="0">
                <a:latin typeface="Arial" charset="0"/>
              </a:rPr>
              <a:t>P only pulls a new update from Q</a:t>
            </a:r>
          </a:p>
          <a:p>
            <a:pPr algn="l">
              <a:buFontTx/>
              <a:buChar char="•"/>
            </a:pPr>
            <a:endParaRPr lang="en-US" sz="2800" dirty="0">
              <a:latin typeface="Arial" charset="0"/>
            </a:endParaRPr>
          </a:p>
          <a:p>
            <a:pPr algn="l">
              <a:buFontTx/>
              <a:buChar char="•"/>
            </a:pPr>
            <a:r>
              <a:rPr lang="en-US" sz="2800" dirty="0">
                <a:latin typeface="Arial" charset="0"/>
              </a:rPr>
              <a:t>Works better when many are already infected</a:t>
            </a:r>
          </a:p>
          <a:p>
            <a:pPr algn="l">
              <a:buFontTx/>
              <a:buChar char="•"/>
            </a:pPr>
            <a:endParaRPr lang="en-US" sz="2800" dirty="0">
              <a:latin typeface="Arial" charset="0"/>
            </a:endParaRPr>
          </a:p>
          <a:p>
            <a:pPr algn="l">
              <a:buFontTx/>
              <a:buChar char="•"/>
            </a:pPr>
            <a:r>
              <a:rPr lang="en-US" sz="2800" dirty="0">
                <a:latin typeface="Arial" charset="0"/>
              </a:rPr>
              <a:t>Triggered by susceptible nodes, works better to spread to the message when fewer nodes are susceptible</a:t>
            </a:r>
          </a:p>
          <a:p>
            <a:pPr algn="l">
              <a:buFontTx/>
              <a:buChar char="•"/>
            </a:pPr>
            <a:endParaRPr lang="en-US" dirty="0">
              <a:latin typeface="Arial" charset="0"/>
            </a:endParaRPr>
          </a:p>
        </p:txBody>
      </p:sp>
    </p:spTree>
    <p:extLst>
      <p:ext uri="{BB962C8B-B14F-4D97-AF65-F5344CB8AC3E}">
        <p14:creationId xmlns:p14="http://schemas.microsoft.com/office/powerpoint/2010/main" val="2258649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Push-pull</a:t>
            </a:r>
          </a:p>
        </p:txBody>
      </p:sp>
      <p:sp>
        <p:nvSpPr>
          <p:cNvPr id="116739" name="Rectangle 3"/>
          <p:cNvSpPr>
            <a:spLocks noGrp="1" noChangeArrowheads="1"/>
          </p:cNvSpPr>
          <p:nvPr>
            <p:ph type="body" idx="1"/>
          </p:nvPr>
        </p:nvSpPr>
        <p:spPr>
          <a:xfrm>
            <a:off x="942393" y="1418254"/>
            <a:ext cx="10189028" cy="4208106"/>
          </a:xfrm>
        </p:spPr>
        <p:txBody>
          <a:bodyPr/>
          <a:lstStyle/>
          <a:p>
            <a:pPr algn="l">
              <a:buFontTx/>
              <a:buChar char="•"/>
            </a:pPr>
            <a:r>
              <a:rPr lang="en-US" sz="2800" dirty="0">
                <a:latin typeface="Arial" charset="0"/>
              </a:rPr>
              <a:t>Works best overall, though the others will work as well, and are simpler.</a:t>
            </a:r>
          </a:p>
          <a:p>
            <a:pPr algn="l">
              <a:buFontTx/>
              <a:buChar char="•"/>
            </a:pPr>
            <a:endParaRPr lang="en-US" sz="2800" dirty="0">
              <a:latin typeface="Arial" charset="0"/>
            </a:endParaRPr>
          </a:p>
          <a:p>
            <a:pPr algn="l">
              <a:buFontTx/>
              <a:buChar char="•"/>
            </a:pPr>
            <a:r>
              <a:rPr lang="en-US" sz="2800" dirty="0">
                <a:latin typeface="Arial" charset="0"/>
              </a:rPr>
              <a:t>Depends on speed of spread requirements and efficiency needs</a:t>
            </a:r>
          </a:p>
          <a:p>
            <a:pPr algn="l">
              <a:buFontTx/>
              <a:buChar char="•"/>
            </a:pPr>
            <a:endParaRPr lang="en-US" sz="2800" dirty="0">
              <a:latin typeface="Arial" charset="0"/>
            </a:endParaRPr>
          </a:p>
          <a:p>
            <a:pPr algn="l">
              <a:buFontTx/>
              <a:buChar char="•"/>
            </a:pPr>
            <a:r>
              <a:rPr lang="en-US" sz="2800" dirty="0">
                <a:latin typeface="Arial" charset="0"/>
              </a:rPr>
              <a:t>O(log(N)) “rounds” where a round is </a:t>
            </a:r>
            <a:r>
              <a:rPr lang="en-US" sz="2800" i="1" dirty="0">
                <a:latin typeface="Arial" charset="0"/>
              </a:rPr>
              <a:t>all</a:t>
            </a:r>
            <a:r>
              <a:rPr lang="en-US" sz="2800" dirty="0">
                <a:latin typeface="Arial" charset="0"/>
              </a:rPr>
              <a:t> nodes have chosen to exchange updates with some node, and N is number of nodes. So scales up well. But, is more complex.</a:t>
            </a:r>
          </a:p>
        </p:txBody>
      </p:sp>
    </p:spTree>
    <p:extLst>
      <p:ext uri="{BB962C8B-B14F-4D97-AF65-F5344CB8AC3E}">
        <p14:creationId xmlns:p14="http://schemas.microsoft.com/office/powerpoint/2010/main" val="2258649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Gossiping / rumor spreading</a:t>
            </a:r>
          </a:p>
        </p:txBody>
      </p:sp>
      <p:sp>
        <p:nvSpPr>
          <p:cNvPr id="116739" name="Rectangle 3"/>
          <p:cNvSpPr>
            <a:spLocks noGrp="1" noChangeArrowheads="1"/>
          </p:cNvSpPr>
          <p:nvPr>
            <p:ph type="body" idx="1"/>
          </p:nvPr>
        </p:nvSpPr>
        <p:spPr>
          <a:xfrm>
            <a:off x="933061" y="1268963"/>
            <a:ext cx="10487607" cy="4609323"/>
          </a:xfrm>
        </p:spPr>
        <p:txBody>
          <a:bodyPr/>
          <a:lstStyle/>
          <a:p>
            <a:pPr algn="l">
              <a:buFontTx/>
              <a:buChar char="•"/>
            </a:pPr>
            <a:r>
              <a:rPr lang="en-US" dirty="0">
                <a:latin typeface="Arial" charset="0"/>
              </a:rPr>
              <a:t>Keep telling the “hot news” until it appears that some number [“k”] of nodes have already heard the news, then get tired and give up. Approximate this with 1/k probability of giving up.</a:t>
            </a:r>
          </a:p>
        </p:txBody>
      </p:sp>
    </p:spTree>
    <p:extLst>
      <p:ext uri="{BB962C8B-B14F-4D97-AF65-F5344CB8AC3E}">
        <p14:creationId xmlns:p14="http://schemas.microsoft.com/office/powerpoint/2010/main" val="3361843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Gossiping / rumor spreading</a:t>
            </a:r>
          </a:p>
        </p:txBody>
      </p:sp>
      <p:sp>
        <p:nvSpPr>
          <p:cNvPr id="116739" name="Rectangle 3"/>
          <p:cNvSpPr>
            <a:spLocks noGrp="1" noChangeArrowheads="1"/>
          </p:cNvSpPr>
          <p:nvPr>
            <p:ph type="body" idx="1"/>
          </p:nvPr>
        </p:nvSpPr>
        <p:spPr>
          <a:xfrm>
            <a:off x="1017038" y="1143000"/>
            <a:ext cx="9650964" cy="5410200"/>
          </a:xfrm>
        </p:spPr>
        <p:txBody>
          <a:bodyPr/>
          <a:lstStyle/>
          <a:p>
            <a:pPr algn="l">
              <a:buFontTx/>
              <a:buChar char="•"/>
            </a:pPr>
            <a:r>
              <a:rPr lang="en-US" dirty="0">
                <a:latin typeface="Arial" charset="0"/>
              </a:rPr>
              <a:t>Sometimes pure gossiping will leave some fraction of the nodes still not infected. Why keep gossiping if everyone you call already knows the gossip?</a:t>
            </a:r>
          </a:p>
          <a:p>
            <a:pPr algn="l">
              <a:buFontTx/>
              <a:buChar char="•"/>
            </a:pPr>
            <a:endParaRPr lang="en-US" dirty="0">
              <a:latin typeface="Arial" charset="0"/>
            </a:endParaRPr>
          </a:p>
          <a:p>
            <a:pPr algn="l">
              <a:buFontTx/>
              <a:buChar char="•"/>
            </a:pPr>
            <a:r>
              <a:rPr lang="en-US" dirty="0">
                <a:latin typeface="Arial" charset="0"/>
              </a:rPr>
              <a:t>Combining gossip with anti-entropy can solve this problem.</a:t>
            </a:r>
          </a:p>
          <a:p>
            <a:pPr algn="l">
              <a:buFontTx/>
              <a:buChar char="•"/>
            </a:pPr>
            <a:endParaRPr lang="en-US" dirty="0">
              <a:latin typeface="Arial" charset="0"/>
            </a:endParaRPr>
          </a:p>
          <a:p>
            <a:pPr algn="l">
              <a:buFontTx/>
              <a:buChar char="•"/>
            </a:pPr>
            <a:r>
              <a:rPr lang="en-US" dirty="0">
                <a:latin typeface="Arial" charset="0"/>
              </a:rPr>
              <a:t>The interaction between processes in gossip-based dissemination is small, so it tends to scale well.</a:t>
            </a:r>
          </a:p>
          <a:p>
            <a:pPr algn="l">
              <a:buFontTx/>
              <a:buChar char="•"/>
            </a:pPr>
            <a:endParaRPr lang="en-US" dirty="0">
              <a:latin typeface="Arial" charset="0"/>
            </a:endParaRPr>
          </a:p>
          <a:p>
            <a:pPr algn="l">
              <a:buFontTx/>
              <a:buChar char="•"/>
            </a:pPr>
            <a:r>
              <a:rPr lang="en-US" i="1" dirty="0">
                <a:latin typeface="Arial" charset="0"/>
              </a:rPr>
              <a:t>Directional gossiping </a:t>
            </a:r>
            <a:r>
              <a:rPr lang="en-US" dirty="0">
                <a:latin typeface="Arial" charset="0"/>
              </a:rPr>
              <a:t>favors nodes with fewer network connections, considering them bridges to other parts of the graph.</a:t>
            </a:r>
            <a:endParaRPr lang="en-US" i="1" dirty="0">
              <a:latin typeface="Arial" charset="0"/>
            </a:endParaRPr>
          </a:p>
        </p:txBody>
      </p:sp>
    </p:spTree>
    <p:extLst>
      <p:ext uri="{BB962C8B-B14F-4D97-AF65-F5344CB8AC3E}">
        <p14:creationId xmlns:p14="http://schemas.microsoft.com/office/powerpoint/2010/main" val="602787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Removing data in epidemics</a:t>
            </a:r>
          </a:p>
        </p:txBody>
      </p:sp>
      <p:sp>
        <p:nvSpPr>
          <p:cNvPr id="116739" name="Rectangle 3"/>
          <p:cNvSpPr>
            <a:spLocks noGrp="1" noChangeArrowheads="1"/>
          </p:cNvSpPr>
          <p:nvPr>
            <p:ph type="body" idx="1"/>
          </p:nvPr>
        </p:nvSpPr>
        <p:spPr>
          <a:xfrm>
            <a:off x="783772" y="1259633"/>
            <a:ext cx="10095722" cy="5141167"/>
          </a:xfrm>
        </p:spPr>
        <p:txBody>
          <a:bodyPr/>
          <a:lstStyle/>
          <a:p>
            <a:pPr algn="l">
              <a:buFontTx/>
              <a:buChar char="•"/>
            </a:pPr>
            <a:r>
              <a:rPr lang="en-US" dirty="0">
                <a:latin typeface="Arial" charset="0"/>
              </a:rPr>
              <a:t>The problem is that if all traces of the data have been removed, then later-arriving echoes of updates may unwittingly restore it.</a:t>
            </a:r>
          </a:p>
          <a:p>
            <a:pPr algn="l">
              <a:buFontTx/>
              <a:buChar char="•"/>
            </a:pPr>
            <a:endParaRPr lang="en-US" dirty="0">
              <a:latin typeface="Arial" charset="0"/>
            </a:endParaRPr>
          </a:p>
          <a:p>
            <a:pPr algn="l">
              <a:buFontTx/>
              <a:buChar char="•"/>
            </a:pPr>
            <a:r>
              <a:rPr lang="en-US" dirty="0">
                <a:latin typeface="Arial" charset="0"/>
              </a:rPr>
              <a:t>Spread </a:t>
            </a:r>
            <a:r>
              <a:rPr lang="en-US" i="1" dirty="0">
                <a:latin typeface="Arial" charset="0"/>
              </a:rPr>
              <a:t>death-certificates</a:t>
            </a:r>
            <a:r>
              <a:rPr lang="en-US" dirty="0">
                <a:latin typeface="Arial" charset="0"/>
              </a:rPr>
              <a:t> instead. These mark data as deleted.</a:t>
            </a:r>
          </a:p>
          <a:p>
            <a:pPr algn="l">
              <a:buFontTx/>
              <a:buChar char="•"/>
            </a:pPr>
            <a:endParaRPr lang="en-US" dirty="0">
              <a:latin typeface="Arial" charset="0"/>
            </a:endParaRPr>
          </a:p>
          <a:p>
            <a:pPr algn="l">
              <a:buFontTx/>
              <a:buChar char="•"/>
            </a:pPr>
            <a:r>
              <a:rPr lang="en-US" dirty="0">
                <a:latin typeface="Arial" charset="0"/>
              </a:rPr>
              <a:t>May wish to expire the death-certificates for cleanup.</a:t>
            </a:r>
          </a:p>
          <a:p>
            <a:pPr algn="l">
              <a:buFontTx/>
              <a:buChar char="•"/>
            </a:pPr>
            <a:endParaRPr lang="en-US" dirty="0">
              <a:latin typeface="Arial" charset="0"/>
            </a:endParaRPr>
          </a:p>
          <a:p>
            <a:pPr algn="l">
              <a:buFontTx/>
              <a:buChar char="•"/>
            </a:pPr>
            <a:r>
              <a:rPr lang="en-US" dirty="0">
                <a:latin typeface="Arial" charset="0"/>
              </a:rPr>
              <a:t>Some nodes keep old certificates around so that if there is a late-arriving update, the death-certificate can be re-broadcast</a:t>
            </a:r>
          </a:p>
        </p:txBody>
      </p:sp>
    </p:spTree>
    <p:extLst>
      <p:ext uri="{BB962C8B-B14F-4D97-AF65-F5344CB8AC3E}">
        <p14:creationId xmlns:p14="http://schemas.microsoft.com/office/powerpoint/2010/main" val="24941292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Calculate the </a:t>
            </a:r>
            <a:r>
              <a:rPr lang="en-US" sz="4000" i="1" dirty="0"/>
              <a:t>average value</a:t>
            </a:r>
            <a:r>
              <a:rPr lang="en-US" sz="4000" dirty="0"/>
              <a:t> of the network using an epidemic</a:t>
            </a:r>
          </a:p>
        </p:txBody>
      </p:sp>
      <p:sp>
        <p:nvSpPr>
          <p:cNvPr id="116739" name="Rectangle 3"/>
          <p:cNvSpPr>
            <a:spLocks noGrp="1" noChangeArrowheads="1"/>
          </p:cNvSpPr>
          <p:nvPr>
            <p:ph type="body" idx="1"/>
          </p:nvPr>
        </p:nvSpPr>
        <p:spPr>
          <a:xfrm>
            <a:off x="401216" y="1390261"/>
            <a:ext cx="10898155" cy="5094515"/>
          </a:xfrm>
        </p:spPr>
        <p:txBody>
          <a:bodyPr/>
          <a:lstStyle/>
          <a:p>
            <a:pPr algn="l">
              <a:buFontTx/>
              <a:buChar char="•"/>
            </a:pPr>
            <a:endParaRPr lang="en-US" dirty="0">
              <a:latin typeface="Arial" charset="0"/>
            </a:endParaRPr>
          </a:p>
          <a:p>
            <a:pPr algn="l">
              <a:buFontTx/>
              <a:buChar char="•"/>
            </a:pPr>
            <a:r>
              <a:rPr lang="en-US" dirty="0">
                <a:latin typeface="Arial" charset="0"/>
              </a:rPr>
              <a:t>Imagine a network with 40,000 nodes in it storing some value </a:t>
            </a:r>
            <a:r>
              <a:rPr lang="en-US" i="1" dirty="0">
                <a:latin typeface="Arial" charset="0"/>
              </a:rPr>
              <a:t>X</a:t>
            </a:r>
            <a:r>
              <a:rPr lang="en-US" dirty="0">
                <a:latin typeface="Arial" charset="0"/>
              </a:rPr>
              <a:t>. Nodes come and go. You would like to know the average of the value </a:t>
            </a:r>
            <a:r>
              <a:rPr lang="en-US" i="1" dirty="0">
                <a:latin typeface="Arial" charset="0"/>
              </a:rPr>
              <a:t>X</a:t>
            </a:r>
            <a:r>
              <a:rPr lang="en-US" dirty="0">
                <a:latin typeface="Arial" charset="0"/>
              </a:rPr>
              <a:t>.</a:t>
            </a:r>
          </a:p>
          <a:p>
            <a:pPr algn="l">
              <a:buFontTx/>
              <a:buChar char="•"/>
            </a:pPr>
            <a:endParaRPr lang="en-US" dirty="0">
              <a:latin typeface="Arial" charset="0"/>
            </a:endParaRPr>
          </a:p>
          <a:p>
            <a:pPr algn="l">
              <a:buFontTx/>
              <a:buChar char="•"/>
            </a:pPr>
            <a:r>
              <a:rPr lang="en-US" dirty="0">
                <a:latin typeface="Arial" charset="0"/>
              </a:rPr>
              <a:t>Imagine the nightmare of maintaining a root node to query all the values, then divide by the number of nodes. Very hard!</a:t>
            </a:r>
          </a:p>
          <a:p>
            <a:pPr marL="0" indent="0" algn="l"/>
            <a:endParaRPr lang="en-US" dirty="0">
              <a:latin typeface="Arial" charset="0"/>
            </a:endParaRPr>
          </a:p>
        </p:txBody>
      </p:sp>
    </p:spTree>
    <p:extLst>
      <p:ext uri="{BB962C8B-B14F-4D97-AF65-F5344CB8AC3E}">
        <p14:creationId xmlns:p14="http://schemas.microsoft.com/office/powerpoint/2010/main" val="2646327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Epidemic gossiping algorithm to the rescue…</a:t>
            </a:r>
          </a:p>
        </p:txBody>
      </p:sp>
      <p:sp>
        <p:nvSpPr>
          <p:cNvPr id="116739" name="Rectangle 3"/>
          <p:cNvSpPr>
            <a:spLocks noGrp="1" noChangeArrowheads="1"/>
          </p:cNvSpPr>
          <p:nvPr>
            <p:ph type="body" idx="1"/>
          </p:nvPr>
        </p:nvSpPr>
        <p:spPr>
          <a:xfrm>
            <a:off x="401216" y="1390261"/>
            <a:ext cx="10898155" cy="5094515"/>
          </a:xfrm>
        </p:spPr>
        <p:txBody>
          <a:bodyPr/>
          <a:lstStyle/>
          <a:p>
            <a:pPr algn="l">
              <a:buFontTx/>
              <a:buChar char="•"/>
            </a:pPr>
            <a:endParaRPr lang="en-US" dirty="0">
              <a:latin typeface="Arial" charset="0"/>
            </a:endParaRPr>
          </a:p>
          <a:p>
            <a:pPr algn="l">
              <a:buFontTx/>
              <a:buChar char="•"/>
            </a:pPr>
            <a:r>
              <a:rPr lang="en-US" dirty="0">
                <a:latin typeface="Arial" charset="0"/>
              </a:rPr>
              <a:t>NODE:</a:t>
            </a:r>
          </a:p>
          <a:p>
            <a:pPr lvl="1">
              <a:buFontTx/>
              <a:buChar char="•"/>
            </a:pPr>
            <a:r>
              <a:rPr lang="en-US" dirty="0">
                <a:latin typeface="Arial" charset="0"/>
              </a:rPr>
              <a:t>Value of X</a:t>
            </a:r>
          </a:p>
          <a:p>
            <a:pPr lvl="1">
              <a:buFontTx/>
              <a:buChar char="•"/>
            </a:pPr>
            <a:r>
              <a:rPr lang="en-US" dirty="0">
                <a:latin typeface="Arial" charset="0"/>
              </a:rPr>
              <a:t>Temporary value of </a:t>
            </a:r>
            <a:r>
              <a:rPr lang="en-US" i="1" dirty="0">
                <a:latin typeface="Arial" charset="0"/>
              </a:rPr>
              <a:t>average X</a:t>
            </a:r>
            <a:r>
              <a:rPr lang="en-US" dirty="0">
                <a:latin typeface="Arial" charset="0"/>
              </a:rPr>
              <a:t> being calculated.</a:t>
            </a:r>
          </a:p>
          <a:p>
            <a:pPr algn="l">
              <a:buFontTx/>
              <a:buChar char="•"/>
            </a:pPr>
            <a:endParaRPr lang="en-US" dirty="0">
              <a:latin typeface="Arial" charset="0"/>
            </a:endParaRPr>
          </a:p>
          <a:p>
            <a:pPr algn="l">
              <a:buFontTx/>
              <a:buChar char="•"/>
            </a:pPr>
            <a:r>
              <a:rPr lang="en-US" dirty="0">
                <a:latin typeface="Arial" charset="0"/>
              </a:rPr>
              <a:t>For nodes </a:t>
            </a:r>
            <a:r>
              <a:rPr lang="en-US" i="1" dirty="0">
                <a:latin typeface="Arial" charset="0"/>
              </a:rPr>
              <a:t>j </a:t>
            </a:r>
            <a:r>
              <a:rPr lang="en-US" dirty="0">
                <a:latin typeface="Arial" charset="0"/>
              </a:rPr>
              <a:t>and </a:t>
            </a:r>
            <a:r>
              <a:rPr lang="en-US" i="1" dirty="0">
                <a:latin typeface="Arial" charset="0"/>
              </a:rPr>
              <a:t>i </a:t>
            </a:r>
            <a:r>
              <a:rPr lang="en-US" dirty="0">
                <a:latin typeface="Arial" charset="0"/>
              </a:rPr>
              <a:t>that trade values X then set X-</a:t>
            </a:r>
            <a:r>
              <a:rPr lang="en-US" i="1" dirty="0">
                <a:latin typeface="Arial" charset="0"/>
              </a:rPr>
              <a:t>i </a:t>
            </a:r>
            <a:r>
              <a:rPr lang="en-US" dirty="0">
                <a:latin typeface="Arial" charset="0"/>
              </a:rPr>
              <a:t>and X-</a:t>
            </a:r>
            <a:r>
              <a:rPr lang="en-US" i="1" dirty="0">
                <a:latin typeface="Arial" charset="0"/>
              </a:rPr>
              <a:t>j </a:t>
            </a:r>
            <a:r>
              <a:rPr lang="en-US" dirty="0">
                <a:latin typeface="Arial" charset="0"/>
              </a:rPr>
              <a:t>to be the value (X-</a:t>
            </a:r>
            <a:r>
              <a:rPr lang="en-US" i="1" dirty="0">
                <a:latin typeface="Arial" charset="0"/>
              </a:rPr>
              <a:t>i </a:t>
            </a:r>
            <a:r>
              <a:rPr lang="en-US" dirty="0">
                <a:latin typeface="Arial" charset="0"/>
              </a:rPr>
              <a:t> + X-</a:t>
            </a:r>
            <a:r>
              <a:rPr lang="en-US" i="1" dirty="0">
                <a:latin typeface="Arial" charset="0"/>
              </a:rPr>
              <a:t>j</a:t>
            </a:r>
            <a:r>
              <a:rPr lang="en-US" dirty="0">
                <a:latin typeface="Arial" charset="0"/>
              </a:rPr>
              <a:t>) / 2.  [The average – just store this somewhere, this is the new value for X for the purpose of the calculation]</a:t>
            </a:r>
          </a:p>
          <a:p>
            <a:pPr algn="l">
              <a:buFontTx/>
              <a:buChar char="•"/>
            </a:pPr>
            <a:endParaRPr lang="en-US" dirty="0">
              <a:latin typeface="Arial" charset="0"/>
            </a:endParaRPr>
          </a:p>
          <a:p>
            <a:pPr algn="l">
              <a:buFontTx/>
              <a:buChar char="•"/>
            </a:pPr>
            <a:r>
              <a:rPr lang="en-US" dirty="0">
                <a:latin typeface="Arial" charset="0"/>
              </a:rPr>
              <a:t>Over time all the nodes will have the average stored locally, and something close to it as time progresses</a:t>
            </a:r>
          </a:p>
        </p:txBody>
      </p:sp>
    </p:spTree>
    <p:extLst>
      <p:ext uri="{BB962C8B-B14F-4D97-AF65-F5344CB8AC3E}">
        <p14:creationId xmlns:p14="http://schemas.microsoft.com/office/powerpoint/2010/main" val="1903415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endParaRPr lang="en-US" sz="4000" dirty="0"/>
          </a:p>
        </p:txBody>
      </p:sp>
      <p:sp>
        <p:nvSpPr>
          <p:cNvPr id="116739" name="Rectangle 3"/>
          <p:cNvSpPr>
            <a:spLocks noGrp="1" noChangeArrowheads="1"/>
          </p:cNvSpPr>
          <p:nvPr>
            <p:ph type="body" idx="1"/>
          </p:nvPr>
        </p:nvSpPr>
        <p:spPr>
          <a:xfrm>
            <a:off x="401216" y="1390261"/>
            <a:ext cx="10898155" cy="5094515"/>
          </a:xfrm>
        </p:spPr>
        <p:txBody>
          <a:bodyPr/>
          <a:lstStyle/>
          <a:p>
            <a:pPr algn="l">
              <a:buFontTx/>
              <a:buChar char="•"/>
            </a:pPr>
            <a:endParaRPr lang="en-US" dirty="0">
              <a:latin typeface="Arial" charset="0"/>
            </a:endParaRPr>
          </a:p>
          <a:p>
            <a:pPr algn="l">
              <a:buFontTx/>
              <a:buChar char="•"/>
            </a:pPr>
            <a:r>
              <a:rPr lang="en-US" dirty="0">
                <a:latin typeface="Arial" charset="0"/>
              </a:rPr>
              <a:t>Look at any node to see the currently calculated average of the values X stored in the network nodes.</a:t>
            </a:r>
          </a:p>
          <a:p>
            <a:pPr algn="l">
              <a:buFontTx/>
              <a:buChar char="•"/>
            </a:pPr>
            <a:endParaRPr lang="en-US" dirty="0">
              <a:latin typeface="Arial" charset="0"/>
            </a:endParaRPr>
          </a:p>
          <a:p>
            <a:pPr algn="l">
              <a:buFontTx/>
              <a:buChar char="•"/>
            </a:pPr>
            <a:r>
              <a:rPr lang="en-US" dirty="0">
                <a:latin typeface="Arial" charset="0"/>
              </a:rPr>
              <a:t>Has the property that if you are in a hurry you’ll get an approximation, and the longer you can wait the more accurate the average will be.</a:t>
            </a:r>
          </a:p>
        </p:txBody>
      </p:sp>
    </p:spTree>
    <p:extLst>
      <p:ext uri="{BB962C8B-B14F-4D97-AF65-F5344CB8AC3E}">
        <p14:creationId xmlns:p14="http://schemas.microsoft.com/office/powerpoint/2010/main" val="111524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r>
              <a:rPr lang="en-US" sz="4000" dirty="0"/>
              <a:t>Calculate the </a:t>
            </a:r>
            <a:r>
              <a:rPr lang="en-US" sz="4000" i="1" dirty="0"/>
              <a:t>size</a:t>
            </a:r>
            <a:r>
              <a:rPr lang="en-US" sz="4000" dirty="0"/>
              <a:t> of the network using an epidemic</a:t>
            </a:r>
          </a:p>
        </p:txBody>
      </p:sp>
      <p:sp>
        <p:nvSpPr>
          <p:cNvPr id="116739" name="Rectangle 3"/>
          <p:cNvSpPr>
            <a:spLocks noGrp="1" noChangeArrowheads="1"/>
          </p:cNvSpPr>
          <p:nvPr>
            <p:ph type="body" idx="1"/>
          </p:nvPr>
        </p:nvSpPr>
        <p:spPr>
          <a:xfrm>
            <a:off x="914400" y="1418253"/>
            <a:ext cx="10235682" cy="4891107"/>
          </a:xfrm>
        </p:spPr>
        <p:txBody>
          <a:bodyPr/>
          <a:lstStyle/>
          <a:p>
            <a:pPr algn="l">
              <a:buFontTx/>
              <a:buChar char="•"/>
            </a:pPr>
            <a:r>
              <a:rPr lang="en-US" dirty="0">
                <a:latin typeface="Arial" charset="0"/>
              </a:rPr>
              <a:t>Some node </a:t>
            </a:r>
            <a:r>
              <a:rPr lang="en-US" i="1" dirty="0">
                <a:latin typeface="Arial" charset="0"/>
              </a:rPr>
              <a:t>q</a:t>
            </a:r>
            <a:r>
              <a:rPr lang="en-US" dirty="0">
                <a:latin typeface="Arial" charset="0"/>
              </a:rPr>
              <a:t> sets its X-</a:t>
            </a:r>
            <a:r>
              <a:rPr lang="en-US" i="1" dirty="0">
                <a:latin typeface="Arial" charset="0"/>
              </a:rPr>
              <a:t>q</a:t>
            </a:r>
            <a:r>
              <a:rPr lang="en-US" dirty="0">
                <a:latin typeface="Arial" charset="0"/>
              </a:rPr>
              <a:t> = 1.</a:t>
            </a:r>
          </a:p>
          <a:p>
            <a:pPr algn="l">
              <a:buFontTx/>
              <a:buChar char="•"/>
            </a:pPr>
            <a:endParaRPr lang="en-US" dirty="0">
              <a:latin typeface="Arial" charset="0"/>
            </a:endParaRPr>
          </a:p>
          <a:p>
            <a:pPr algn="l">
              <a:buFontTx/>
              <a:buChar char="•"/>
            </a:pPr>
            <a:r>
              <a:rPr lang="en-US" dirty="0">
                <a:latin typeface="Arial" charset="0"/>
              </a:rPr>
              <a:t>All other nodes </a:t>
            </a:r>
            <a:r>
              <a:rPr lang="en-US" i="1" dirty="0">
                <a:latin typeface="Arial" charset="0"/>
              </a:rPr>
              <a:t>n </a:t>
            </a:r>
            <a:r>
              <a:rPr lang="en-US" dirty="0">
                <a:latin typeface="Arial" charset="0"/>
              </a:rPr>
              <a:t>set their X-</a:t>
            </a:r>
            <a:r>
              <a:rPr lang="en-US" i="1" dirty="0">
                <a:latin typeface="Arial" charset="0"/>
              </a:rPr>
              <a:t>n </a:t>
            </a:r>
            <a:r>
              <a:rPr lang="en-US" dirty="0">
                <a:latin typeface="Arial" charset="0"/>
              </a:rPr>
              <a:t>= 0.</a:t>
            </a:r>
          </a:p>
          <a:p>
            <a:pPr algn="l">
              <a:buFontTx/>
              <a:buChar char="•"/>
            </a:pPr>
            <a:endParaRPr lang="en-US" dirty="0">
              <a:latin typeface="Arial" charset="0"/>
            </a:endParaRPr>
          </a:p>
          <a:p>
            <a:pPr algn="l">
              <a:buFontTx/>
              <a:buChar char="•"/>
            </a:pPr>
            <a:r>
              <a:rPr lang="en-US" dirty="0">
                <a:latin typeface="Arial" charset="0"/>
              </a:rPr>
              <a:t>For nodes </a:t>
            </a:r>
            <a:r>
              <a:rPr lang="en-US" i="1" dirty="0">
                <a:latin typeface="Arial" charset="0"/>
              </a:rPr>
              <a:t>j </a:t>
            </a:r>
            <a:r>
              <a:rPr lang="en-US" dirty="0">
                <a:latin typeface="Arial" charset="0"/>
              </a:rPr>
              <a:t>and </a:t>
            </a:r>
            <a:r>
              <a:rPr lang="en-US" i="1" dirty="0" err="1">
                <a:latin typeface="Arial" charset="0"/>
              </a:rPr>
              <a:t>i</a:t>
            </a:r>
            <a:r>
              <a:rPr lang="en-US" i="1" dirty="0">
                <a:latin typeface="Arial" charset="0"/>
              </a:rPr>
              <a:t> </a:t>
            </a:r>
            <a:r>
              <a:rPr lang="en-US" dirty="0">
                <a:latin typeface="Arial" charset="0"/>
              </a:rPr>
              <a:t>that trade values X then set X-</a:t>
            </a:r>
            <a:r>
              <a:rPr lang="en-US" i="1" dirty="0" err="1">
                <a:latin typeface="Arial" charset="0"/>
              </a:rPr>
              <a:t>i</a:t>
            </a:r>
            <a:r>
              <a:rPr lang="en-US" i="1" dirty="0">
                <a:latin typeface="Arial" charset="0"/>
              </a:rPr>
              <a:t> </a:t>
            </a:r>
            <a:r>
              <a:rPr lang="en-US" dirty="0">
                <a:latin typeface="Arial" charset="0"/>
              </a:rPr>
              <a:t>and X-</a:t>
            </a:r>
            <a:r>
              <a:rPr lang="en-US" i="1" dirty="0">
                <a:latin typeface="Arial" charset="0"/>
              </a:rPr>
              <a:t>j </a:t>
            </a:r>
            <a:r>
              <a:rPr lang="en-US" dirty="0">
                <a:latin typeface="Arial" charset="0"/>
              </a:rPr>
              <a:t>to be the value (X-</a:t>
            </a:r>
            <a:r>
              <a:rPr lang="en-US" i="1" dirty="0" err="1">
                <a:latin typeface="Arial" charset="0"/>
              </a:rPr>
              <a:t>i</a:t>
            </a:r>
            <a:r>
              <a:rPr lang="en-US" i="1" dirty="0">
                <a:latin typeface="Arial" charset="0"/>
              </a:rPr>
              <a:t> </a:t>
            </a:r>
            <a:r>
              <a:rPr lang="en-US" dirty="0">
                <a:latin typeface="Arial" charset="0"/>
              </a:rPr>
              <a:t> + X-</a:t>
            </a:r>
            <a:r>
              <a:rPr lang="en-US" i="1" dirty="0">
                <a:latin typeface="Arial" charset="0"/>
              </a:rPr>
              <a:t>j</a:t>
            </a:r>
            <a:r>
              <a:rPr lang="en-US" dirty="0">
                <a:latin typeface="Arial" charset="0"/>
              </a:rPr>
              <a:t>) / 2.  [The average – just store this somewhere, this is the new value for X for the purpose of the calculation]</a:t>
            </a:r>
          </a:p>
          <a:p>
            <a:pPr algn="l">
              <a:buFontTx/>
              <a:buChar char="•"/>
            </a:pPr>
            <a:endParaRPr lang="en-US" dirty="0">
              <a:latin typeface="Arial" charset="0"/>
            </a:endParaRPr>
          </a:p>
          <a:p>
            <a:pPr algn="l">
              <a:buFontTx/>
              <a:buChar char="•"/>
            </a:pPr>
            <a:r>
              <a:rPr lang="en-US" dirty="0">
                <a:latin typeface="Arial" charset="0"/>
              </a:rPr>
              <a:t>Over time all the nodes </a:t>
            </a:r>
            <a:r>
              <a:rPr lang="en-US" i="1" dirty="0">
                <a:latin typeface="Arial" charset="0"/>
              </a:rPr>
              <a:t>n </a:t>
            </a:r>
            <a:r>
              <a:rPr lang="en-US" dirty="0">
                <a:latin typeface="Arial" charset="0"/>
              </a:rPr>
              <a:t>will have a value from which they can calculate the size of the network as 1 / X-</a:t>
            </a:r>
            <a:r>
              <a:rPr lang="en-US" i="1" dirty="0">
                <a:latin typeface="Arial" charset="0"/>
              </a:rPr>
              <a:t>n.</a:t>
            </a:r>
            <a:endParaRPr lang="en-US" dirty="0">
              <a:latin typeface="Arial" charset="0"/>
            </a:endParaRPr>
          </a:p>
          <a:p>
            <a:pPr algn="l">
              <a:buFontTx/>
              <a:buChar char="•"/>
            </a:pPr>
            <a:endParaRPr lang="en-US" dirty="0">
              <a:latin typeface="Arial" charset="0"/>
            </a:endParaRPr>
          </a:p>
        </p:txBody>
      </p:sp>
    </p:spTree>
    <p:extLst>
      <p:ext uri="{BB962C8B-B14F-4D97-AF65-F5344CB8AC3E}">
        <p14:creationId xmlns:p14="http://schemas.microsoft.com/office/powerpoint/2010/main" val="338575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80898" name="Rectangle 2"/>
          <p:cNvSpPr>
            <a:spLocks noGrp="1" noChangeArrowheads="1"/>
          </p:cNvSpPr>
          <p:nvPr>
            <p:ph type="title"/>
          </p:nvPr>
        </p:nvSpPr>
        <p:spPr/>
        <p:txBody>
          <a:bodyPr/>
          <a:lstStyle/>
          <a:p>
            <a:r>
              <a:rPr lang="en-US"/>
              <a:t>Conventional Procedure Call</a:t>
            </a:r>
          </a:p>
        </p:txBody>
      </p:sp>
      <p:sp>
        <p:nvSpPr>
          <p:cNvPr id="80899" name="Rectangle 3"/>
          <p:cNvSpPr>
            <a:spLocks noGrp="1" noChangeArrowheads="1"/>
          </p:cNvSpPr>
          <p:nvPr>
            <p:ph type="body" idx="1"/>
          </p:nvPr>
        </p:nvSpPr>
        <p:spPr>
          <a:xfrm>
            <a:off x="1524000" y="5467350"/>
            <a:ext cx="9144000" cy="838200"/>
          </a:xfrm>
        </p:spPr>
        <p:txBody>
          <a:bodyPr/>
          <a:lstStyle/>
          <a:p>
            <a:r>
              <a:rPr lang="en-US"/>
              <a:t>Figure 4-5. (a) Parameter passing in a local procedure call: the stack before the call to read. (b) The stack while the called procedure is active.</a:t>
            </a:r>
          </a:p>
        </p:txBody>
      </p:sp>
      <p:pic>
        <p:nvPicPr>
          <p:cNvPr id="80901" name="Picture 5" descr="04-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339" y="933451"/>
            <a:ext cx="6383337" cy="439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7218" name="Rectangle 2"/>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Epidemic protocols and gossip-based  dissemination</a:t>
            </a:r>
          </a:p>
        </p:txBody>
      </p:sp>
      <p:sp>
        <p:nvSpPr>
          <p:cNvPr id="137219" name="Rectangle 3"/>
          <p:cNvSpPr>
            <a:spLocks noGrp="1" noChangeArrowheads="1"/>
          </p:cNvSpPr>
          <p:nvPr>
            <p:ph type="body" idx="1"/>
          </p:nvPr>
        </p:nvSpPr>
        <p:spPr>
          <a:xfrm>
            <a:off x="895739" y="1143000"/>
            <a:ext cx="10375641" cy="5155163"/>
          </a:xfrm>
        </p:spPr>
        <p:txBody>
          <a:bodyPr/>
          <a:lstStyle/>
          <a:p>
            <a:pPr algn="l">
              <a:buFontTx/>
              <a:buChar char="•"/>
            </a:pPr>
            <a:endParaRPr lang="en-US" sz="2800" dirty="0"/>
          </a:p>
          <a:p>
            <a:pPr algn="l">
              <a:buFontTx/>
              <a:buChar char="•"/>
            </a:pPr>
            <a:r>
              <a:rPr lang="en-US" sz="2800" dirty="0"/>
              <a:t>Add the design of epidemic protocols to your toolbox.</a:t>
            </a:r>
          </a:p>
          <a:p>
            <a:pPr algn="l">
              <a:buFontTx/>
              <a:buChar char="•"/>
            </a:pPr>
            <a:endParaRPr lang="en-US" sz="2800" dirty="0"/>
          </a:p>
          <a:p>
            <a:pPr algn="l">
              <a:buFontTx/>
              <a:buChar char="•"/>
            </a:pPr>
            <a:r>
              <a:rPr lang="en-US" sz="2800" dirty="0"/>
              <a:t>Add the two specific algorithms for calculating the </a:t>
            </a:r>
            <a:r>
              <a:rPr lang="en-US" sz="2800" i="1" dirty="0"/>
              <a:t>average value</a:t>
            </a:r>
            <a:r>
              <a:rPr lang="en-US" sz="2800" dirty="0"/>
              <a:t> stored in a large ad-hoc network and its </a:t>
            </a:r>
            <a:r>
              <a:rPr lang="en-US" sz="2800" i="1" dirty="0"/>
              <a:t>size </a:t>
            </a:r>
            <a:r>
              <a:rPr lang="en-US" sz="2800" dirty="0"/>
              <a:t>using an epidemic protocol.</a:t>
            </a:r>
          </a:p>
        </p:txBody>
      </p:sp>
      <p:pic>
        <p:nvPicPr>
          <p:cNvPr id="6" name="Picture 2" descr="The Home Depot 19 in. Plastic Tool Box with Metal Latches and Removable Tool Tray">
            <a:extLst>
              <a:ext uri="{FF2B5EF4-FFF2-40B4-BE49-F238E27FC236}">
                <a16:creationId xmlns:a16="http://schemas.microsoft.com/office/drawing/2014/main" id="{E81581A2-E4F3-4B39-9D36-4154EEB0D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340225"/>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237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endParaRPr lang="en-US" sz="4000" dirty="0"/>
          </a:p>
        </p:txBody>
      </p:sp>
      <p:sp>
        <p:nvSpPr>
          <p:cNvPr id="116739" name="Rectangle 3"/>
          <p:cNvSpPr>
            <a:spLocks noGrp="1" noChangeArrowheads="1"/>
          </p:cNvSpPr>
          <p:nvPr>
            <p:ph type="body" idx="1"/>
          </p:nvPr>
        </p:nvSpPr>
        <p:spPr>
          <a:xfrm>
            <a:off x="2018920" y="1421448"/>
            <a:ext cx="8124825" cy="4887912"/>
          </a:xfrm>
        </p:spPr>
        <p:txBody>
          <a:bodyPr/>
          <a:lstStyle/>
          <a:p>
            <a:pPr algn="l">
              <a:buFontTx/>
              <a:buChar char="•"/>
            </a:pPr>
            <a:r>
              <a:rPr lang="en-US" i="1" dirty="0">
                <a:latin typeface="Arial" charset="0"/>
              </a:rPr>
              <a:t>.</a:t>
            </a:r>
            <a:endParaRPr lang="en-US" dirty="0">
              <a:latin typeface="Arial" charset="0"/>
            </a:endParaRPr>
          </a:p>
          <a:p>
            <a:pPr algn="l">
              <a:buFontTx/>
              <a:buChar char="•"/>
            </a:pPr>
            <a:endParaRPr lang="en-US" dirty="0">
              <a:latin typeface="Arial" charset="0"/>
            </a:endParaRPr>
          </a:p>
        </p:txBody>
      </p:sp>
    </p:spTree>
    <p:extLst>
      <p:ext uri="{BB962C8B-B14F-4D97-AF65-F5344CB8AC3E}">
        <p14:creationId xmlns:p14="http://schemas.microsoft.com/office/powerpoint/2010/main" val="1100125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16738" name="Rectangle 2"/>
          <p:cNvSpPr>
            <a:spLocks noGrp="1" noChangeArrowheads="1"/>
          </p:cNvSpPr>
          <p:nvPr>
            <p:ph type="title"/>
          </p:nvPr>
        </p:nvSpPr>
        <p:spPr/>
        <p:txBody>
          <a:bodyPr/>
          <a:lstStyle/>
          <a:p>
            <a:endParaRPr lang="en-US" sz="4000" dirty="0"/>
          </a:p>
        </p:txBody>
      </p:sp>
      <p:sp>
        <p:nvSpPr>
          <p:cNvPr id="116739" name="Rectangle 3"/>
          <p:cNvSpPr>
            <a:spLocks noGrp="1" noChangeArrowheads="1"/>
          </p:cNvSpPr>
          <p:nvPr>
            <p:ph type="body" idx="1"/>
          </p:nvPr>
        </p:nvSpPr>
        <p:spPr>
          <a:xfrm>
            <a:off x="2018920" y="1421448"/>
            <a:ext cx="8124825" cy="4887912"/>
          </a:xfrm>
        </p:spPr>
        <p:txBody>
          <a:bodyPr/>
          <a:lstStyle/>
          <a:p>
            <a:pPr marL="0" indent="0" algn="l"/>
            <a:endParaRPr lang="en-US" dirty="0">
              <a:latin typeface="Arial" charset="0"/>
            </a:endParaRPr>
          </a:p>
          <a:p>
            <a:pPr algn="l">
              <a:buFontTx/>
              <a:buChar char="•"/>
            </a:pPr>
            <a:endParaRPr lang="en-US" dirty="0">
              <a:latin typeface="Arial" charset="0"/>
            </a:endParaRPr>
          </a:p>
        </p:txBody>
      </p:sp>
    </p:spTree>
    <p:extLst>
      <p:ext uri="{BB962C8B-B14F-4D97-AF65-F5344CB8AC3E}">
        <p14:creationId xmlns:p14="http://schemas.microsoft.com/office/powerpoint/2010/main" val="3896055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l="18599" t="38972" r="15820" b="35045"/>
          <a:stretch>
            <a:fillRect/>
          </a:stretch>
        </p:blipFill>
        <p:spPr bwMode="auto">
          <a:xfrm>
            <a:off x="2100264" y="793750"/>
            <a:ext cx="8029575"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3" name="Rectangle 3"/>
          <p:cNvSpPr>
            <a:spLocks noGrp="1" noChangeArrowheads="1"/>
          </p:cNvSpPr>
          <p:nvPr>
            <p:ph type="title"/>
          </p:nvPr>
        </p:nvSpPr>
        <p:spPr/>
        <p:txBody>
          <a:bodyPr/>
          <a:lstStyle/>
          <a:p>
            <a:r>
              <a:rPr lang="en-US"/>
              <a:t>The DCE Distributed-Object Model</a:t>
            </a:r>
          </a:p>
        </p:txBody>
      </p:sp>
      <p:sp>
        <p:nvSpPr>
          <p:cNvPr id="128004" name="Rectangle 4"/>
          <p:cNvSpPr>
            <a:spLocks noGrp="1" noChangeArrowheads="1"/>
          </p:cNvSpPr>
          <p:nvPr>
            <p:ph type="body" idx="1"/>
          </p:nvPr>
        </p:nvSpPr>
        <p:spPr>
          <a:xfrm>
            <a:off x="2209800" y="5715000"/>
            <a:ext cx="8458200" cy="838200"/>
          </a:xfrm>
        </p:spPr>
        <p:txBody>
          <a:bodyPr/>
          <a:lstStyle/>
          <a:p>
            <a:pPr algn="l">
              <a:lnSpc>
                <a:spcPct val="90000"/>
              </a:lnSpc>
              <a:buFontTx/>
              <a:buAutoNum type="alphaLcParenR"/>
            </a:pPr>
            <a:r>
              <a:rPr lang="en-US" sz="1800"/>
              <a:t>Distributed dynamic objects in DCE.</a:t>
            </a:r>
          </a:p>
          <a:p>
            <a:pPr algn="l">
              <a:lnSpc>
                <a:spcPct val="90000"/>
              </a:lnSpc>
              <a:buFontTx/>
              <a:buAutoNum type="alphaLcParenR"/>
            </a:pPr>
            <a:r>
              <a:rPr lang="en-US" sz="1800"/>
              <a:t>Distributed named objects</a:t>
            </a:r>
          </a:p>
        </p:txBody>
      </p:sp>
      <p:sp>
        <p:nvSpPr>
          <p:cNvPr id="128005" name="Text Box 5"/>
          <p:cNvSpPr txBox="1">
            <a:spLocks noChangeArrowheads="1"/>
          </p:cNvSpPr>
          <p:nvPr/>
        </p:nvSpPr>
        <p:spPr bwMode="auto">
          <a:xfrm>
            <a:off x="5181600" y="2133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2-19</a:t>
            </a:r>
          </a:p>
        </p:txBody>
      </p:sp>
    </p:spTree>
    <p:extLst>
      <p:ext uri="{BB962C8B-B14F-4D97-AF65-F5344CB8AC3E}">
        <p14:creationId xmlns:p14="http://schemas.microsoft.com/office/powerpoint/2010/main" val="2609485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1858" name="Rectangle 2"/>
          <p:cNvSpPr>
            <a:spLocks noGrp="1" noChangeArrowheads="1"/>
          </p:cNvSpPr>
          <p:nvPr>
            <p:ph type="title"/>
          </p:nvPr>
        </p:nvSpPr>
        <p:spPr/>
        <p:txBody>
          <a:bodyPr/>
          <a:lstStyle/>
          <a:p>
            <a:r>
              <a:rPr lang="en-US" sz="3200"/>
              <a:t>Persistence and Synchronicity in Communication (2)</a:t>
            </a:r>
          </a:p>
        </p:txBody>
      </p:sp>
      <p:sp>
        <p:nvSpPr>
          <p:cNvPr id="121859" name="Rectangle 3"/>
          <p:cNvSpPr>
            <a:spLocks noGrp="1" noChangeArrowheads="1"/>
          </p:cNvSpPr>
          <p:nvPr>
            <p:ph type="body" idx="1"/>
          </p:nvPr>
        </p:nvSpPr>
        <p:spPr/>
        <p:txBody>
          <a:bodyPr/>
          <a:lstStyle/>
          <a:p>
            <a:r>
              <a:rPr lang="en-US" sz="1800"/>
              <a:t>Persistent communication of letters back in the days of the Pony Express.</a:t>
            </a: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l="27151" t="43504" r="24345" b="38972"/>
          <a:stretch>
            <a:fillRect/>
          </a:stretch>
        </p:blipFill>
        <p:spPr bwMode="auto">
          <a:xfrm>
            <a:off x="1833564" y="1143000"/>
            <a:ext cx="864393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6466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2882" name="Rectangle 2"/>
          <p:cNvSpPr>
            <a:spLocks noGrp="1" noChangeArrowheads="1"/>
          </p:cNvSpPr>
          <p:nvPr>
            <p:ph type="title"/>
          </p:nvPr>
        </p:nvSpPr>
        <p:spPr/>
        <p:txBody>
          <a:bodyPr/>
          <a:lstStyle/>
          <a:p>
            <a:r>
              <a:rPr lang="en-US" sz="3200"/>
              <a:t>Persistence and Synchronicity in Communication (3)</a:t>
            </a:r>
          </a:p>
        </p:txBody>
      </p:sp>
      <p:sp>
        <p:nvSpPr>
          <p:cNvPr id="122883" name="Rectangle 3"/>
          <p:cNvSpPr>
            <a:spLocks noGrp="1" noChangeArrowheads="1"/>
          </p:cNvSpPr>
          <p:nvPr>
            <p:ph type="body" idx="1"/>
          </p:nvPr>
        </p:nvSpPr>
        <p:spPr>
          <a:xfrm>
            <a:off x="2819400" y="5715000"/>
            <a:ext cx="7848600" cy="838200"/>
          </a:xfrm>
        </p:spPr>
        <p:txBody>
          <a:bodyPr/>
          <a:lstStyle/>
          <a:p>
            <a:pPr algn="l">
              <a:lnSpc>
                <a:spcPct val="90000"/>
              </a:lnSpc>
              <a:buFontTx/>
              <a:buAutoNum type="alphaLcParenR"/>
            </a:pPr>
            <a:r>
              <a:rPr lang="en-US" sz="1800"/>
              <a:t>Persistent asynchronous communication</a:t>
            </a:r>
          </a:p>
          <a:p>
            <a:pPr algn="l">
              <a:lnSpc>
                <a:spcPct val="90000"/>
              </a:lnSpc>
              <a:buFontTx/>
              <a:buAutoNum type="alphaLcParenR"/>
            </a:pPr>
            <a:r>
              <a:rPr lang="en-US" sz="1800"/>
              <a:t>Persistent synchronous communication</a:t>
            </a:r>
          </a:p>
        </p:txBody>
      </p:sp>
      <p:sp>
        <p:nvSpPr>
          <p:cNvPr id="122884" name="Text Box 4"/>
          <p:cNvSpPr txBox="1">
            <a:spLocks noChangeArrowheads="1"/>
          </p:cNvSpPr>
          <p:nvPr/>
        </p:nvSpPr>
        <p:spPr bwMode="auto">
          <a:xfrm>
            <a:off x="4876800" y="28956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2-22.1</a:t>
            </a:r>
          </a:p>
        </p:txBody>
      </p:sp>
      <p:pic>
        <p:nvPicPr>
          <p:cNvPr id="122885" name="Picture 5"/>
          <p:cNvPicPr>
            <a:picLocks noChangeAspect="1" noChangeArrowheads="1"/>
          </p:cNvPicPr>
          <p:nvPr/>
        </p:nvPicPr>
        <p:blipFill>
          <a:blip r:embed="rId2">
            <a:extLst>
              <a:ext uri="{28A0092B-C50C-407E-A947-70E740481C1C}">
                <a14:useLocalDpi xmlns:a14="http://schemas.microsoft.com/office/drawing/2010/main" val="0"/>
              </a:ext>
            </a:extLst>
          </a:blip>
          <a:srcRect l="18053" t="27643" r="17021" b="54230"/>
          <a:stretch>
            <a:fillRect/>
          </a:stretch>
        </p:blipFill>
        <p:spPr bwMode="auto">
          <a:xfrm>
            <a:off x="2100264" y="1333500"/>
            <a:ext cx="799147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470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3906" name="Rectangle 2"/>
          <p:cNvSpPr>
            <a:spLocks noGrp="1" noChangeArrowheads="1"/>
          </p:cNvSpPr>
          <p:nvPr>
            <p:ph type="title"/>
          </p:nvPr>
        </p:nvSpPr>
        <p:spPr/>
        <p:txBody>
          <a:bodyPr/>
          <a:lstStyle/>
          <a:p>
            <a:r>
              <a:rPr lang="en-US" sz="3200"/>
              <a:t>Persistence and Synchronicity in Communication (4)</a:t>
            </a:r>
          </a:p>
        </p:txBody>
      </p:sp>
      <p:sp>
        <p:nvSpPr>
          <p:cNvPr id="123907" name="Rectangle 3"/>
          <p:cNvSpPr>
            <a:spLocks noGrp="1" noChangeArrowheads="1"/>
          </p:cNvSpPr>
          <p:nvPr>
            <p:ph type="body" idx="1"/>
          </p:nvPr>
        </p:nvSpPr>
        <p:spPr>
          <a:xfrm>
            <a:off x="2057400" y="5295900"/>
            <a:ext cx="8610600" cy="838200"/>
          </a:xfrm>
        </p:spPr>
        <p:txBody>
          <a:bodyPr/>
          <a:lstStyle/>
          <a:p>
            <a:pPr algn="l">
              <a:lnSpc>
                <a:spcPct val="90000"/>
              </a:lnSpc>
              <a:buFontTx/>
              <a:buAutoNum type="alphaLcParenR" startAt="3"/>
            </a:pPr>
            <a:r>
              <a:rPr lang="en-US" sz="1800"/>
              <a:t>Transient asynchronous communication</a:t>
            </a:r>
          </a:p>
          <a:p>
            <a:pPr algn="l">
              <a:lnSpc>
                <a:spcPct val="90000"/>
              </a:lnSpc>
              <a:buFontTx/>
              <a:buAutoNum type="alphaLcParenR" startAt="3"/>
            </a:pPr>
            <a:r>
              <a:rPr lang="en-US" sz="1800"/>
              <a:t>Receipt-based transient synchronous communication</a:t>
            </a:r>
          </a:p>
        </p:txBody>
      </p:sp>
      <p:sp>
        <p:nvSpPr>
          <p:cNvPr id="123908" name="Text Box 4"/>
          <p:cNvSpPr txBox="1">
            <a:spLocks noChangeArrowheads="1"/>
          </p:cNvSpPr>
          <p:nvPr/>
        </p:nvSpPr>
        <p:spPr bwMode="auto">
          <a:xfrm>
            <a:off x="4419600" y="21336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2-22.2</a:t>
            </a:r>
          </a:p>
        </p:txBody>
      </p:sp>
      <p:pic>
        <p:nvPicPr>
          <p:cNvPr id="123909" name="Picture 5"/>
          <p:cNvPicPr>
            <a:picLocks noChangeAspect="1" noChangeArrowheads="1"/>
          </p:cNvPicPr>
          <p:nvPr/>
        </p:nvPicPr>
        <p:blipFill>
          <a:blip r:embed="rId2">
            <a:extLst>
              <a:ext uri="{28A0092B-C50C-407E-A947-70E740481C1C}">
                <a14:useLocalDpi xmlns:a14="http://schemas.microsoft.com/office/drawing/2010/main" val="0"/>
              </a:ext>
            </a:extLst>
          </a:blip>
          <a:srcRect l="20096" t="44864" r="17104" b="37462"/>
          <a:stretch>
            <a:fillRect/>
          </a:stretch>
        </p:blipFill>
        <p:spPr bwMode="auto">
          <a:xfrm>
            <a:off x="2062164" y="1389064"/>
            <a:ext cx="7991475" cy="344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0745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24930" name="Rectangle 2"/>
          <p:cNvSpPr>
            <a:spLocks noGrp="1" noChangeArrowheads="1"/>
          </p:cNvSpPr>
          <p:nvPr>
            <p:ph type="title"/>
          </p:nvPr>
        </p:nvSpPr>
        <p:spPr/>
        <p:txBody>
          <a:bodyPr/>
          <a:lstStyle/>
          <a:p>
            <a:r>
              <a:rPr lang="en-US" sz="3200"/>
              <a:t>Persistence and Synchronicity in Communication (5)</a:t>
            </a:r>
          </a:p>
        </p:txBody>
      </p:sp>
      <p:sp>
        <p:nvSpPr>
          <p:cNvPr id="124931" name="Rectangle 3"/>
          <p:cNvSpPr>
            <a:spLocks noGrp="1" noChangeArrowheads="1"/>
          </p:cNvSpPr>
          <p:nvPr>
            <p:ph type="body" idx="1"/>
          </p:nvPr>
        </p:nvSpPr>
        <p:spPr>
          <a:xfrm>
            <a:off x="2057400" y="5257800"/>
            <a:ext cx="8610600" cy="838200"/>
          </a:xfrm>
        </p:spPr>
        <p:txBody>
          <a:bodyPr/>
          <a:lstStyle/>
          <a:p>
            <a:pPr algn="l">
              <a:lnSpc>
                <a:spcPct val="90000"/>
              </a:lnSpc>
              <a:buFontTx/>
              <a:buAutoNum type="alphaLcParenR" startAt="5"/>
            </a:pPr>
            <a:r>
              <a:rPr lang="en-US" sz="1800"/>
              <a:t>Delivery-based transient synchronous communication at message delivery</a:t>
            </a:r>
          </a:p>
          <a:p>
            <a:pPr algn="l">
              <a:lnSpc>
                <a:spcPct val="90000"/>
              </a:lnSpc>
              <a:buFontTx/>
              <a:buAutoNum type="alphaLcParenR" startAt="5"/>
            </a:pPr>
            <a:r>
              <a:rPr lang="en-US" sz="1800"/>
              <a:t>Response-based transient synchronous communication</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l="18172" t="61932" r="17744" b="22055"/>
          <a:stretch>
            <a:fillRect/>
          </a:stretch>
        </p:blipFill>
        <p:spPr bwMode="auto">
          <a:xfrm>
            <a:off x="1524000" y="1304925"/>
            <a:ext cx="914400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6612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6194" name="Rectangle 2"/>
          <p:cNvSpPr>
            <a:spLocks noGrp="1" noChangeArrowheads="1"/>
          </p:cNvSpPr>
          <p:nvPr>
            <p:ph type="title"/>
          </p:nvPr>
        </p:nvSpPr>
        <p:spPr/>
        <p:txBody>
          <a:bodyPr/>
          <a:lstStyle/>
          <a:p>
            <a:r>
              <a:rPr lang="en-US" dirty="0">
                <a:latin typeface="+mn-lt"/>
              </a:rPr>
              <a:t>Complex vs. Simple Streams</a:t>
            </a:r>
          </a:p>
        </p:txBody>
      </p:sp>
      <p:sp>
        <p:nvSpPr>
          <p:cNvPr id="136195" name="Rectangle 3"/>
          <p:cNvSpPr>
            <a:spLocks noGrp="1" noChangeArrowheads="1"/>
          </p:cNvSpPr>
          <p:nvPr>
            <p:ph type="body" idx="1"/>
          </p:nvPr>
        </p:nvSpPr>
        <p:spPr>
          <a:xfrm>
            <a:off x="2033588" y="1365250"/>
            <a:ext cx="7967662" cy="5187950"/>
          </a:xfrm>
        </p:spPr>
        <p:txBody>
          <a:bodyPr/>
          <a:lstStyle/>
          <a:p>
            <a:pPr algn="l"/>
            <a:r>
              <a:rPr lang="en-US" sz="2800" dirty="0"/>
              <a:t>Simple:</a:t>
            </a:r>
          </a:p>
          <a:p>
            <a:pPr algn="l">
              <a:buFontTx/>
              <a:buChar char="•"/>
            </a:pPr>
            <a:r>
              <a:rPr lang="en-US" sz="2800" dirty="0"/>
              <a:t>Sequenced data, homogenous</a:t>
            </a:r>
          </a:p>
          <a:p>
            <a:pPr algn="l"/>
            <a:r>
              <a:rPr lang="en-US" sz="2800" dirty="0"/>
              <a:t>Complex</a:t>
            </a:r>
          </a:p>
          <a:p>
            <a:pPr algn="l">
              <a:buFontTx/>
              <a:buChar char="•"/>
            </a:pPr>
            <a:r>
              <a:rPr lang="en-US" sz="2800" dirty="0"/>
              <a:t>Two or more </a:t>
            </a:r>
            <a:r>
              <a:rPr lang="en-US" sz="2800" dirty="0" err="1"/>
              <a:t>substreams</a:t>
            </a:r>
            <a:r>
              <a:rPr lang="en-US" sz="2800" dirty="0"/>
              <a:t> that are related.</a:t>
            </a:r>
          </a:p>
          <a:p>
            <a:pPr algn="l">
              <a:buFontTx/>
              <a:buChar char="•"/>
            </a:pPr>
            <a:r>
              <a:rPr lang="en-US" sz="2800" dirty="0"/>
              <a:t>Stereo signal – two independent streams, but must be synchronized</a:t>
            </a:r>
          </a:p>
          <a:p>
            <a:pPr algn="l">
              <a:buFontTx/>
              <a:buChar char="•"/>
            </a:pPr>
            <a:r>
              <a:rPr lang="en-US" sz="2800" dirty="0"/>
              <a:t>Movies – Video image, up to six channels of audio (or more), subtitles in different languages, etc.</a:t>
            </a:r>
          </a:p>
        </p:txBody>
      </p:sp>
    </p:spTree>
    <p:extLst>
      <p:ext uri="{BB962C8B-B14F-4D97-AF65-F5344CB8AC3E}">
        <p14:creationId xmlns:p14="http://schemas.microsoft.com/office/powerpoint/2010/main" val="4227403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Tanenbaum &amp; Van Steen, Distributed Systems: Principles and Paradigms, 2e, (c) 2007 Prentice-Hall, Inc. All rights reserved. 0-13-239227-5</a:t>
            </a:r>
          </a:p>
        </p:txBody>
      </p:sp>
      <p:sp>
        <p:nvSpPr>
          <p:cNvPr id="131074" name="Rectangle 2"/>
          <p:cNvSpPr>
            <a:spLocks noGrp="1" noChangeArrowheads="1"/>
          </p:cNvSpPr>
          <p:nvPr>
            <p:ph type="title"/>
          </p:nvPr>
        </p:nvSpPr>
        <p:spPr/>
        <p:txBody>
          <a:bodyPr/>
          <a:lstStyle/>
          <a:p>
            <a:r>
              <a:rPr lang="en-US" dirty="0">
                <a:latin typeface="+mn-lt"/>
              </a:rPr>
              <a:t>Continuous vs. discrete</a:t>
            </a:r>
          </a:p>
        </p:txBody>
      </p:sp>
      <p:sp>
        <p:nvSpPr>
          <p:cNvPr id="131075" name="Rectangle 3"/>
          <p:cNvSpPr>
            <a:spLocks noGrp="1" noChangeArrowheads="1"/>
          </p:cNvSpPr>
          <p:nvPr>
            <p:ph type="body" idx="1"/>
          </p:nvPr>
        </p:nvSpPr>
        <p:spPr>
          <a:xfrm>
            <a:off x="2033588" y="1365250"/>
            <a:ext cx="7967662" cy="5187950"/>
          </a:xfrm>
        </p:spPr>
        <p:txBody>
          <a:bodyPr/>
          <a:lstStyle/>
          <a:p>
            <a:pPr algn="l">
              <a:lnSpc>
                <a:spcPct val="90000"/>
              </a:lnSpc>
            </a:pPr>
            <a:r>
              <a:rPr lang="en-US" sz="2800" dirty="0"/>
              <a:t>Properties for Quality of Service:</a:t>
            </a:r>
          </a:p>
          <a:p>
            <a:pPr algn="l">
              <a:lnSpc>
                <a:spcPct val="90000"/>
              </a:lnSpc>
              <a:buFontTx/>
              <a:buChar char="•"/>
            </a:pPr>
            <a:r>
              <a:rPr lang="en-US" sz="2800" dirty="0"/>
              <a:t>Discrete, static media: </a:t>
            </a:r>
          </a:p>
          <a:p>
            <a:pPr lvl="1">
              <a:lnSpc>
                <a:spcPct val="90000"/>
              </a:lnSpc>
            </a:pPr>
            <a:r>
              <a:rPr lang="en-US" sz="2400" dirty="0"/>
              <a:t>Text, still images, executables, objects</a:t>
            </a:r>
          </a:p>
          <a:p>
            <a:pPr lvl="1">
              <a:lnSpc>
                <a:spcPct val="90000"/>
              </a:lnSpc>
            </a:pPr>
            <a:r>
              <a:rPr lang="en-US" sz="2400" dirty="0"/>
              <a:t>How to degrade signal? E.g. compromise between delay, or loss of some data?</a:t>
            </a:r>
          </a:p>
          <a:p>
            <a:pPr algn="l">
              <a:lnSpc>
                <a:spcPct val="90000"/>
              </a:lnSpc>
              <a:buFontTx/>
              <a:buChar char="•"/>
            </a:pPr>
            <a:endParaRPr lang="en-US" sz="2800" dirty="0"/>
          </a:p>
          <a:p>
            <a:pPr algn="l">
              <a:lnSpc>
                <a:spcPct val="90000"/>
              </a:lnSpc>
              <a:buFontTx/>
              <a:buChar char="•"/>
            </a:pPr>
            <a:r>
              <a:rPr lang="en-US" sz="2800" dirty="0"/>
              <a:t>Continuous media: sound files, movie files.</a:t>
            </a:r>
          </a:p>
          <a:p>
            <a:pPr lvl="1">
              <a:lnSpc>
                <a:spcPct val="90000"/>
              </a:lnSpc>
            </a:pPr>
            <a:r>
              <a:rPr lang="en-US" sz="2400" dirty="0"/>
              <a:t>Temporal relationship is fundamental</a:t>
            </a:r>
          </a:p>
          <a:p>
            <a:pPr lvl="1">
              <a:lnSpc>
                <a:spcPct val="90000"/>
              </a:lnSpc>
            </a:pPr>
            <a:r>
              <a:rPr lang="en-US" sz="2400" dirty="0"/>
              <a:t>How to degrade the signal? E.g., compromise between delay, or poor quality?</a:t>
            </a:r>
          </a:p>
          <a:p>
            <a:pPr lvl="1">
              <a:lnSpc>
                <a:spcPct val="90000"/>
              </a:lnSpc>
            </a:pPr>
            <a:endParaRPr lang="en-US" sz="2400" dirty="0"/>
          </a:p>
        </p:txBody>
      </p:sp>
    </p:spTree>
    <p:extLst>
      <p:ext uri="{BB962C8B-B14F-4D97-AF65-F5344CB8AC3E}">
        <p14:creationId xmlns:p14="http://schemas.microsoft.com/office/powerpoint/2010/main" val="3517344264"/>
      </p:ext>
    </p:extLst>
  </p:cSld>
  <p:clrMapOvr>
    <a:masterClrMapping/>
  </p:clrMapOvr>
</p:sld>
</file>

<file path=ppt/theme/theme1.xml><?xml version="1.0" encoding="utf-8"?>
<a:theme xmlns:a="http://schemas.openxmlformats.org/drawingml/2006/main" name="TannnenbaumTemplate">
  <a:themeElements>
    <a:clrScheme name="Tannnenbaum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annnenbaum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annnenbaum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nenbaum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nenbaum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nenbaum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nenbaum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nenbaum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nenbaum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TannenbaumOS-Template</Template>
  <TotalTime>22851</TotalTime>
  <Words>6394</Words>
  <Application>Microsoft Office PowerPoint</Application>
  <PresentationFormat>Widescreen</PresentationFormat>
  <Paragraphs>613</Paragraphs>
  <Slides>102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Comic Sans MS</vt:lpstr>
      <vt:lpstr>Times New Roman</vt:lpstr>
      <vt:lpstr>TannnenbaumTemplate</vt:lpstr>
      <vt:lpstr>DISTRIBUTED SYSTEMS Principles and Paradigms Third Edition MAARTEN VAN STEEN ANDREW S. TANENBAUM   Chapter 4 Communication</vt:lpstr>
      <vt:lpstr>Layered Protocols</vt:lpstr>
      <vt:lpstr>PowerPoint Presentation</vt:lpstr>
      <vt:lpstr>Middleware Protocols</vt:lpstr>
      <vt:lpstr>Data Link Layer (ed. 1)</vt:lpstr>
      <vt:lpstr>Client-Server TCP (ed. 1)</vt:lpstr>
      <vt:lpstr>Berkeley Sockets</vt:lpstr>
      <vt:lpstr>Types of Communication</vt:lpstr>
      <vt:lpstr>Conventional Procedure Call</vt:lpstr>
      <vt:lpstr>Client and Server Stubs</vt:lpstr>
      <vt:lpstr>Steps of a Remote Procedure Call</vt:lpstr>
      <vt:lpstr>Passing Value Parameters (1)</vt:lpstr>
      <vt:lpstr>Parameter Specification  and Stub Generation</vt:lpstr>
      <vt:lpstr>Synchronous RPC</vt:lpstr>
      <vt:lpstr>Asynchronous RPC</vt:lpstr>
      <vt:lpstr>PowerPoint Presentation</vt:lpstr>
      <vt:lpstr>Writing a Client and a Server</vt:lpstr>
      <vt:lpstr>Three files produced by the IDL compiler</vt:lpstr>
      <vt:lpstr>Classic RPC</vt:lpstr>
      <vt:lpstr>Binding a DCE Client to a Server</vt:lpstr>
      <vt:lpstr>PowerPoint Presentation</vt:lpstr>
      <vt:lpstr>Distributed Objects</vt:lpstr>
      <vt:lpstr>Parameter Passing</vt:lpstr>
      <vt:lpstr>Data Stream</vt:lpstr>
      <vt:lpstr>Asynchronous Transmission Mode</vt:lpstr>
      <vt:lpstr>Synchronous Transmission Mode</vt:lpstr>
      <vt:lpstr>Isochronous Transmission Mode</vt:lpstr>
      <vt:lpstr>Properties of streaming data</vt:lpstr>
      <vt:lpstr>Audio timing is critical</vt:lpstr>
      <vt:lpstr>Sellon et al., 2019</vt:lpstr>
      <vt:lpstr>PowerPoint Presentation</vt:lpstr>
      <vt:lpstr>MIT Reference 2019</vt:lpstr>
      <vt:lpstr>3D spatial imagery in sound</vt:lpstr>
      <vt:lpstr>PowerPoint Presentation</vt:lpstr>
      <vt:lpstr>Multi-channel sound</vt:lpstr>
      <vt:lpstr>Modern media sound</vt:lpstr>
      <vt:lpstr>Digitized sound delivery</vt:lpstr>
      <vt:lpstr>Many channels</vt:lpstr>
      <vt:lpstr>Two main approaches to synchronization</vt:lpstr>
      <vt:lpstr>Multiple streaming channels</vt:lpstr>
      <vt:lpstr>Multiplexing</vt:lpstr>
      <vt:lpstr>Multi-channel delivery in distributed systems</vt:lpstr>
      <vt:lpstr>Network level support – DiffServ on IP</vt:lpstr>
      <vt:lpstr>Streams and Quality of Service</vt:lpstr>
      <vt:lpstr>Best general answer to QoS questions:</vt:lpstr>
      <vt:lpstr>Enforcing QoS (1)</vt:lpstr>
      <vt:lpstr>Bigger Buffer….</vt:lpstr>
      <vt:lpstr>Enforcing QoS (2)</vt:lpstr>
      <vt:lpstr>QoS Expertise in your toolbox…</vt:lpstr>
      <vt:lpstr>Synchronization Mechanisms (1)</vt:lpstr>
      <vt:lpstr>Synchronization Mechanisms (2)</vt:lpstr>
      <vt:lpstr>Multiplexing</vt:lpstr>
      <vt:lpstr>Multiplexing</vt:lpstr>
      <vt:lpstr>Case study—multicast using a DHT</vt:lpstr>
      <vt:lpstr>Uses a Structured Peer-to-Peer Architecture</vt:lpstr>
      <vt:lpstr>Application-level Multicast</vt:lpstr>
      <vt:lpstr>Building a multicast tree with the DHT</vt:lpstr>
      <vt:lpstr>Mcast Operations</vt:lpstr>
      <vt:lpstr>PowerPoint Presentation</vt:lpstr>
      <vt:lpstr>PowerPoint Presentation</vt:lpstr>
      <vt:lpstr>PowerPoint Presentation</vt:lpstr>
      <vt:lpstr>PowerPoint Presentation</vt:lpstr>
      <vt:lpstr>PowerPoint Presentation</vt:lpstr>
      <vt:lpstr>PowerPoint Presentation</vt:lpstr>
      <vt:lpstr>Sending Multicast messages</vt:lpstr>
      <vt:lpstr>PowerPoint Presentation</vt:lpstr>
      <vt:lpstr>PowerPoint Presentation</vt:lpstr>
      <vt:lpstr>PowerPoint Presentation</vt:lpstr>
      <vt:lpstr>PowerPoint Presentation</vt:lpstr>
      <vt:lpstr>PowerPoint Presentation</vt:lpstr>
      <vt:lpstr>Multiple groups</vt:lpstr>
      <vt:lpstr>Flexibility</vt:lpstr>
      <vt:lpstr>DHT case study: Application-level Multicast</vt:lpstr>
      <vt:lpstr>Overlay networks</vt:lpstr>
      <vt:lpstr>Overlay Construction</vt:lpstr>
      <vt:lpstr>Overlay networks</vt:lpstr>
      <vt:lpstr>Gossip-based dissemination—Epidemic protocols</vt:lpstr>
      <vt:lpstr>Information Dissemination Models</vt:lpstr>
      <vt:lpstr>Approaches to exchanging updates</vt:lpstr>
      <vt:lpstr>Compromises example: Push-only</vt:lpstr>
      <vt:lpstr>Pull only</vt:lpstr>
      <vt:lpstr>Push-pull</vt:lpstr>
      <vt:lpstr>Gossiping / rumor spreading</vt:lpstr>
      <vt:lpstr>Gossiping / rumor spreading</vt:lpstr>
      <vt:lpstr>Removing data in epidemics</vt:lpstr>
      <vt:lpstr>Calculate the average value of the network using an epidemic</vt:lpstr>
      <vt:lpstr>Epidemic gossiping algorithm to the rescue…</vt:lpstr>
      <vt:lpstr>PowerPoint Presentation</vt:lpstr>
      <vt:lpstr>Calculate the size of the network using an epidemic</vt:lpstr>
      <vt:lpstr>Epidemic protocols and gossip-based  dissemination</vt:lpstr>
      <vt:lpstr>PowerPoint Presentation</vt:lpstr>
      <vt:lpstr>PowerPoint Presentation</vt:lpstr>
      <vt:lpstr>The DCE Distributed-Object Model</vt:lpstr>
      <vt:lpstr>Persistence and Synchronicity in Communication (2)</vt:lpstr>
      <vt:lpstr>Persistence and Synchronicity in Communication (3)</vt:lpstr>
      <vt:lpstr>Persistence and Synchronicity in Communication (4)</vt:lpstr>
      <vt:lpstr>Persistence and Synchronicity in Communication (5)</vt:lpstr>
      <vt:lpstr>Complex vs. Simple Streams</vt:lpstr>
      <vt:lpstr>Continuous vs. discrete</vt:lpstr>
      <vt:lpstr>PowerPoint Presentation</vt:lpstr>
      <vt:lpstr>Information Dissemination Models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Steve Armstrong</dc:creator>
  <cp:lastModifiedBy>Elliott, Clark</cp:lastModifiedBy>
  <cp:revision>251</cp:revision>
  <dcterms:created xsi:type="dcterms:W3CDTF">2005-10-24T20:12:14Z</dcterms:created>
  <dcterms:modified xsi:type="dcterms:W3CDTF">2020-04-10T21:24:50Z</dcterms:modified>
</cp:coreProperties>
</file>